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p:scale>
          <a:sx n="100" d="100"/>
          <a:sy n="100" d="100"/>
        </p:scale>
        <p:origin x="990"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8F67A8-D0FE-7D2A-1DA7-17331EB2E13A}"/>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F2E4A00-B1F6-C00C-7D9A-AD1EE4ACD9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4512E486-D188-C7E3-B473-95F964CE7EEA}"/>
              </a:ext>
            </a:extLst>
          </p:cNvPr>
          <p:cNvSpPr>
            <a:spLocks noGrp="1"/>
          </p:cNvSpPr>
          <p:nvPr>
            <p:ph type="dt" sz="half" idx="10"/>
          </p:nvPr>
        </p:nvSpPr>
        <p:spPr/>
        <p:txBody>
          <a:bodyPr/>
          <a:lstStyle/>
          <a:p>
            <a:fld id="{DB0ABE61-1F69-4796-90EC-CF5D36409AAE}" type="datetimeFigureOut">
              <a:rPr kumimoji="1" lang="ja-JP" altLang="en-US" smtClean="0"/>
              <a:t>2025/1/2</a:t>
            </a:fld>
            <a:endParaRPr kumimoji="1" lang="ja-JP" altLang="en-US"/>
          </a:p>
        </p:txBody>
      </p:sp>
      <p:sp>
        <p:nvSpPr>
          <p:cNvPr id="5" name="フッター プレースホルダー 4">
            <a:extLst>
              <a:ext uri="{FF2B5EF4-FFF2-40B4-BE49-F238E27FC236}">
                <a16:creationId xmlns:a16="http://schemas.microsoft.com/office/drawing/2014/main" id="{E09B245B-16DC-A87F-6BA9-066BFF14A3A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A4F1684-174F-75DC-7FAB-5F20CF676FF9}"/>
              </a:ext>
            </a:extLst>
          </p:cNvPr>
          <p:cNvSpPr>
            <a:spLocks noGrp="1"/>
          </p:cNvSpPr>
          <p:nvPr>
            <p:ph type="sldNum" sz="quarter" idx="12"/>
          </p:nvPr>
        </p:nvSpPr>
        <p:spPr/>
        <p:txBody>
          <a:bodyPr/>
          <a:lstStyle/>
          <a:p>
            <a:fld id="{BC3DF4DB-3170-435F-8FF0-51ED0FE70611}" type="slidenum">
              <a:rPr kumimoji="1" lang="ja-JP" altLang="en-US" smtClean="0"/>
              <a:t>‹#›</a:t>
            </a:fld>
            <a:endParaRPr kumimoji="1" lang="ja-JP" altLang="en-US"/>
          </a:p>
        </p:txBody>
      </p:sp>
    </p:spTree>
    <p:extLst>
      <p:ext uri="{BB962C8B-B14F-4D97-AF65-F5344CB8AC3E}">
        <p14:creationId xmlns:p14="http://schemas.microsoft.com/office/powerpoint/2010/main" val="2381005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690244-B141-5469-9AB0-86FC92D813BD}"/>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BDA57E7-79F7-38E5-DFA0-EDC957EE2B6B}"/>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45737F9-E3C6-6C1D-E2FD-E9928911B05A}"/>
              </a:ext>
            </a:extLst>
          </p:cNvPr>
          <p:cNvSpPr>
            <a:spLocks noGrp="1"/>
          </p:cNvSpPr>
          <p:nvPr>
            <p:ph type="dt" sz="half" idx="10"/>
          </p:nvPr>
        </p:nvSpPr>
        <p:spPr/>
        <p:txBody>
          <a:bodyPr/>
          <a:lstStyle/>
          <a:p>
            <a:fld id="{DB0ABE61-1F69-4796-90EC-CF5D36409AAE}" type="datetimeFigureOut">
              <a:rPr kumimoji="1" lang="ja-JP" altLang="en-US" smtClean="0"/>
              <a:t>2025/1/2</a:t>
            </a:fld>
            <a:endParaRPr kumimoji="1" lang="ja-JP" altLang="en-US"/>
          </a:p>
        </p:txBody>
      </p:sp>
      <p:sp>
        <p:nvSpPr>
          <p:cNvPr id="5" name="フッター プレースホルダー 4">
            <a:extLst>
              <a:ext uri="{FF2B5EF4-FFF2-40B4-BE49-F238E27FC236}">
                <a16:creationId xmlns:a16="http://schemas.microsoft.com/office/drawing/2014/main" id="{725410B2-2ABE-B7C0-9614-C138935CC33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D786B5B-A9AD-FCC3-3366-2C90BC16B3E9}"/>
              </a:ext>
            </a:extLst>
          </p:cNvPr>
          <p:cNvSpPr>
            <a:spLocks noGrp="1"/>
          </p:cNvSpPr>
          <p:nvPr>
            <p:ph type="sldNum" sz="quarter" idx="12"/>
          </p:nvPr>
        </p:nvSpPr>
        <p:spPr/>
        <p:txBody>
          <a:bodyPr/>
          <a:lstStyle/>
          <a:p>
            <a:fld id="{BC3DF4DB-3170-435F-8FF0-51ED0FE70611}" type="slidenum">
              <a:rPr kumimoji="1" lang="ja-JP" altLang="en-US" smtClean="0"/>
              <a:t>‹#›</a:t>
            </a:fld>
            <a:endParaRPr kumimoji="1" lang="ja-JP" altLang="en-US"/>
          </a:p>
        </p:txBody>
      </p:sp>
    </p:spTree>
    <p:extLst>
      <p:ext uri="{BB962C8B-B14F-4D97-AF65-F5344CB8AC3E}">
        <p14:creationId xmlns:p14="http://schemas.microsoft.com/office/powerpoint/2010/main" val="3065843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CEBCC9F2-F44A-670A-981F-59573F1F544A}"/>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059F7BF-54E0-2F75-833B-BBD570F5A0E1}"/>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59D7BCC-33D4-8C42-6F98-17DBC3B92E1E}"/>
              </a:ext>
            </a:extLst>
          </p:cNvPr>
          <p:cNvSpPr>
            <a:spLocks noGrp="1"/>
          </p:cNvSpPr>
          <p:nvPr>
            <p:ph type="dt" sz="half" idx="10"/>
          </p:nvPr>
        </p:nvSpPr>
        <p:spPr/>
        <p:txBody>
          <a:bodyPr/>
          <a:lstStyle/>
          <a:p>
            <a:fld id="{DB0ABE61-1F69-4796-90EC-CF5D36409AAE}" type="datetimeFigureOut">
              <a:rPr kumimoji="1" lang="ja-JP" altLang="en-US" smtClean="0"/>
              <a:t>2025/1/2</a:t>
            </a:fld>
            <a:endParaRPr kumimoji="1" lang="ja-JP" altLang="en-US"/>
          </a:p>
        </p:txBody>
      </p:sp>
      <p:sp>
        <p:nvSpPr>
          <p:cNvPr id="5" name="フッター プレースホルダー 4">
            <a:extLst>
              <a:ext uri="{FF2B5EF4-FFF2-40B4-BE49-F238E27FC236}">
                <a16:creationId xmlns:a16="http://schemas.microsoft.com/office/drawing/2014/main" id="{403E182B-AD42-CF81-C327-5E0BB448949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4C9E8BD-3A78-2CBD-30F5-534C03667873}"/>
              </a:ext>
            </a:extLst>
          </p:cNvPr>
          <p:cNvSpPr>
            <a:spLocks noGrp="1"/>
          </p:cNvSpPr>
          <p:nvPr>
            <p:ph type="sldNum" sz="quarter" idx="12"/>
          </p:nvPr>
        </p:nvSpPr>
        <p:spPr/>
        <p:txBody>
          <a:bodyPr/>
          <a:lstStyle/>
          <a:p>
            <a:fld id="{BC3DF4DB-3170-435F-8FF0-51ED0FE70611}" type="slidenum">
              <a:rPr kumimoji="1" lang="ja-JP" altLang="en-US" smtClean="0"/>
              <a:t>‹#›</a:t>
            </a:fld>
            <a:endParaRPr kumimoji="1" lang="ja-JP" altLang="en-US"/>
          </a:p>
        </p:txBody>
      </p:sp>
    </p:spTree>
    <p:extLst>
      <p:ext uri="{BB962C8B-B14F-4D97-AF65-F5344CB8AC3E}">
        <p14:creationId xmlns:p14="http://schemas.microsoft.com/office/powerpoint/2010/main" val="1540498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125511A-9C83-BCB2-E4E8-BD4979359EC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2350DF3-593E-C4B9-FE0F-697232DAC32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68A886C-A4F4-89EC-827C-3B253F31D5DE}"/>
              </a:ext>
            </a:extLst>
          </p:cNvPr>
          <p:cNvSpPr>
            <a:spLocks noGrp="1"/>
          </p:cNvSpPr>
          <p:nvPr>
            <p:ph type="dt" sz="half" idx="10"/>
          </p:nvPr>
        </p:nvSpPr>
        <p:spPr/>
        <p:txBody>
          <a:bodyPr/>
          <a:lstStyle/>
          <a:p>
            <a:fld id="{DB0ABE61-1F69-4796-90EC-CF5D36409AAE}" type="datetimeFigureOut">
              <a:rPr kumimoji="1" lang="ja-JP" altLang="en-US" smtClean="0"/>
              <a:t>2025/1/2</a:t>
            </a:fld>
            <a:endParaRPr kumimoji="1" lang="ja-JP" altLang="en-US"/>
          </a:p>
        </p:txBody>
      </p:sp>
      <p:sp>
        <p:nvSpPr>
          <p:cNvPr id="5" name="フッター プレースホルダー 4">
            <a:extLst>
              <a:ext uri="{FF2B5EF4-FFF2-40B4-BE49-F238E27FC236}">
                <a16:creationId xmlns:a16="http://schemas.microsoft.com/office/drawing/2014/main" id="{D01EDEF9-6C81-CD12-33F4-07132702DB3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F6CB394-394E-3D5E-9D0D-CF796D548AF7}"/>
              </a:ext>
            </a:extLst>
          </p:cNvPr>
          <p:cNvSpPr>
            <a:spLocks noGrp="1"/>
          </p:cNvSpPr>
          <p:nvPr>
            <p:ph type="sldNum" sz="quarter" idx="12"/>
          </p:nvPr>
        </p:nvSpPr>
        <p:spPr/>
        <p:txBody>
          <a:bodyPr/>
          <a:lstStyle/>
          <a:p>
            <a:fld id="{BC3DF4DB-3170-435F-8FF0-51ED0FE70611}" type="slidenum">
              <a:rPr kumimoji="1" lang="ja-JP" altLang="en-US" smtClean="0"/>
              <a:t>‹#›</a:t>
            </a:fld>
            <a:endParaRPr kumimoji="1" lang="ja-JP" altLang="en-US"/>
          </a:p>
        </p:txBody>
      </p:sp>
    </p:spTree>
    <p:extLst>
      <p:ext uri="{BB962C8B-B14F-4D97-AF65-F5344CB8AC3E}">
        <p14:creationId xmlns:p14="http://schemas.microsoft.com/office/powerpoint/2010/main" val="3921790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22B8A1-4FD6-0C53-DB7D-C8A3EDD57277}"/>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ADDA7C5-52FE-DF34-9648-8DC6B93F244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0302DA46-B671-BDF4-A292-AA74F5CF2A1F}"/>
              </a:ext>
            </a:extLst>
          </p:cNvPr>
          <p:cNvSpPr>
            <a:spLocks noGrp="1"/>
          </p:cNvSpPr>
          <p:nvPr>
            <p:ph type="dt" sz="half" idx="10"/>
          </p:nvPr>
        </p:nvSpPr>
        <p:spPr/>
        <p:txBody>
          <a:bodyPr/>
          <a:lstStyle/>
          <a:p>
            <a:fld id="{DB0ABE61-1F69-4796-90EC-CF5D36409AAE}" type="datetimeFigureOut">
              <a:rPr kumimoji="1" lang="ja-JP" altLang="en-US" smtClean="0"/>
              <a:t>2025/1/2</a:t>
            </a:fld>
            <a:endParaRPr kumimoji="1" lang="ja-JP" altLang="en-US"/>
          </a:p>
        </p:txBody>
      </p:sp>
      <p:sp>
        <p:nvSpPr>
          <p:cNvPr id="5" name="フッター プレースホルダー 4">
            <a:extLst>
              <a:ext uri="{FF2B5EF4-FFF2-40B4-BE49-F238E27FC236}">
                <a16:creationId xmlns:a16="http://schemas.microsoft.com/office/drawing/2014/main" id="{BEECA9DD-ABCE-B897-D3DD-36E951A5D1F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0FC3DF2-8756-F47D-570C-758C2A55DCEA}"/>
              </a:ext>
            </a:extLst>
          </p:cNvPr>
          <p:cNvSpPr>
            <a:spLocks noGrp="1"/>
          </p:cNvSpPr>
          <p:nvPr>
            <p:ph type="sldNum" sz="quarter" idx="12"/>
          </p:nvPr>
        </p:nvSpPr>
        <p:spPr/>
        <p:txBody>
          <a:bodyPr/>
          <a:lstStyle/>
          <a:p>
            <a:fld id="{BC3DF4DB-3170-435F-8FF0-51ED0FE70611}" type="slidenum">
              <a:rPr kumimoji="1" lang="ja-JP" altLang="en-US" smtClean="0"/>
              <a:t>‹#›</a:t>
            </a:fld>
            <a:endParaRPr kumimoji="1" lang="ja-JP" altLang="en-US"/>
          </a:p>
        </p:txBody>
      </p:sp>
    </p:spTree>
    <p:extLst>
      <p:ext uri="{BB962C8B-B14F-4D97-AF65-F5344CB8AC3E}">
        <p14:creationId xmlns:p14="http://schemas.microsoft.com/office/powerpoint/2010/main" val="3051498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45F007-194E-1EC4-98BD-18D68203032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967994F-0C79-4A4B-C6BB-40A6871404F7}"/>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BB450112-4821-2313-EEC0-D201B71091C9}"/>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5EE42B68-21BE-58E3-64CC-7A5862D8C76A}"/>
              </a:ext>
            </a:extLst>
          </p:cNvPr>
          <p:cNvSpPr>
            <a:spLocks noGrp="1"/>
          </p:cNvSpPr>
          <p:nvPr>
            <p:ph type="dt" sz="half" idx="10"/>
          </p:nvPr>
        </p:nvSpPr>
        <p:spPr/>
        <p:txBody>
          <a:bodyPr/>
          <a:lstStyle/>
          <a:p>
            <a:fld id="{DB0ABE61-1F69-4796-90EC-CF5D36409AAE}" type="datetimeFigureOut">
              <a:rPr kumimoji="1" lang="ja-JP" altLang="en-US" smtClean="0"/>
              <a:t>2025/1/2</a:t>
            </a:fld>
            <a:endParaRPr kumimoji="1" lang="ja-JP" altLang="en-US"/>
          </a:p>
        </p:txBody>
      </p:sp>
      <p:sp>
        <p:nvSpPr>
          <p:cNvPr id="6" name="フッター プレースホルダー 5">
            <a:extLst>
              <a:ext uri="{FF2B5EF4-FFF2-40B4-BE49-F238E27FC236}">
                <a16:creationId xmlns:a16="http://schemas.microsoft.com/office/drawing/2014/main" id="{AD239D2F-1ADB-2646-0D4E-3EA6D7D9997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6ED6915-B1DB-B605-4DE1-2CAA1478B65A}"/>
              </a:ext>
            </a:extLst>
          </p:cNvPr>
          <p:cNvSpPr>
            <a:spLocks noGrp="1"/>
          </p:cNvSpPr>
          <p:nvPr>
            <p:ph type="sldNum" sz="quarter" idx="12"/>
          </p:nvPr>
        </p:nvSpPr>
        <p:spPr/>
        <p:txBody>
          <a:bodyPr/>
          <a:lstStyle/>
          <a:p>
            <a:fld id="{BC3DF4DB-3170-435F-8FF0-51ED0FE70611}" type="slidenum">
              <a:rPr kumimoji="1" lang="ja-JP" altLang="en-US" smtClean="0"/>
              <a:t>‹#›</a:t>
            </a:fld>
            <a:endParaRPr kumimoji="1" lang="ja-JP" altLang="en-US"/>
          </a:p>
        </p:txBody>
      </p:sp>
    </p:spTree>
    <p:extLst>
      <p:ext uri="{BB962C8B-B14F-4D97-AF65-F5344CB8AC3E}">
        <p14:creationId xmlns:p14="http://schemas.microsoft.com/office/powerpoint/2010/main" val="1589990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C75CB1-61DA-430F-2C22-88100E0F43A9}"/>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0AECBBE-8E85-C753-E56E-91398A4EEF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006E6894-058C-9CC4-BB4C-B7AE53DB8180}"/>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52E7E669-BB87-8611-0F1C-EAFD04359F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FC66DC95-58D8-8FA7-13F1-E1A7EE68ADB1}"/>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CCAEE0F1-A44B-442A-CC0D-8F889657F658}"/>
              </a:ext>
            </a:extLst>
          </p:cNvPr>
          <p:cNvSpPr>
            <a:spLocks noGrp="1"/>
          </p:cNvSpPr>
          <p:nvPr>
            <p:ph type="dt" sz="half" idx="10"/>
          </p:nvPr>
        </p:nvSpPr>
        <p:spPr/>
        <p:txBody>
          <a:bodyPr/>
          <a:lstStyle/>
          <a:p>
            <a:fld id="{DB0ABE61-1F69-4796-90EC-CF5D36409AAE}" type="datetimeFigureOut">
              <a:rPr kumimoji="1" lang="ja-JP" altLang="en-US" smtClean="0"/>
              <a:t>2025/1/2</a:t>
            </a:fld>
            <a:endParaRPr kumimoji="1" lang="ja-JP" altLang="en-US"/>
          </a:p>
        </p:txBody>
      </p:sp>
      <p:sp>
        <p:nvSpPr>
          <p:cNvPr id="8" name="フッター プレースホルダー 7">
            <a:extLst>
              <a:ext uri="{FF2B5EF4-FFF2-40B4-BE49-F238E27FC236}">
                <a16:creationId xmlns:a16="http://schemas.microsoft.com/office/drawing/2014/main" id="{5CB83554-61E5-9E72-F6FA-FE28DCE75EDC}"/>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A840CD9A-EFF4-55CD-0D93-BDB366E2D343}"/>
              </a:ext>
            </a:extLst>
          </p:cNvPr>
          <p:cNvSpPr>
            <a:spLocks noGrp="1"/>
          </p:cNvSpPr>
          <p:nvPr>
            <p:ph type="sldNum" sz="quarter" idx="12"/>
          </p:nvPr>
        </p:nvSpPr>
        <p:spPr/>
        <p:txBody>
          <a:bodyPr/>
          <a:lstStyle/>
          <a:p>
            <a:fld id="{BC3DF4DB-3170-435F-8FF0-51ED0FE70611}" type="slidenum">
              <a:rPr kumimoji="1" lang="ja-JP" altLang="en-US" smtClean="0"/>
              <a:t>‹#›</a:t>
            </a:fld>
            <a:endParaRPr kumimoji="1" lang="ja-JP" altLang="en-US"/>
          </a:p>
        </p:txBody>
      </p:sp>
    </p:spTree>
    <p:extLst>
      <p:ext uri="{BB962C8B-B14F-4D97-AF65-F5344CB8AC3E}">
        <p14:creationId xmlns:p14="http://schemas.microsoft.com/office/powerpoint/2010/main" val="2588944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15EAD1-75F8-FF27-1AC2-D4CE5706796E}"/>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332351E0-D945-B227-AAB6-A3487A06965A}"/>
              </a:ext>
            </a:extLst>
          </p:cNvPr>
          <p:cNvSpPr>
            <a:spLocks noGrp="1"/>
          </p:cNvSpPr>
          <p:nvPr>
            <p:ph type="dt" sz="half" idx="10"/>
          </p:nvPr>
        </p:nvSpPr>
        <p:spPr/>
        <p:txBody>
          <a:bodyPr/>
          <a:lstStyle/>
          <a:p>
            <a:fld id="{DB0ABE61-1F69-4796-90EC-CF5D36409AAE}" type="datetimeFigureOut">
              <a:rPr kumimoji="1" lang="ja-JP" altLang="en-US" smtClean="0"/>
              <a:t>2025/1/2</a:t>
            </a:fld>
            <a:endParaRPr kumimoji="1" lang="ja-JP" altLang="en-US"/>
          </a:p>
        </p:txBody>
      </p:sp>
      <p:sp>
        <p:nvSpPr>
          <p:cNvPr id="4" name="フッター プレースホルダー 3">
            <a:extLst>
              <a:ext uri="{FF2B5EF4-FFF2-40B4-BE49-F238E27FC236}">
                <a16:creationId xmlns:a16="http://schemas.microsoft.com/office/drawing/2014/main" id="{25F638CD-35D7-0B2F-CAF0-AB087D374174}"/>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C9D17272-BEE8-4623-0AAE-48D94B56C05D}"/>
              </a:ext>
            </a:extLst>
          </p:cNvPr>
          <p:cNvSpPr>
            <a:spLocks noGrp="1"/>
          </p:cNvSpPr>
          <p:nvPr>
            <p:ph type="sldNum" sz="quarter" idx="12"/>
          </p:nvPr>
        </p:nvSpPr>
        <p:spPr/>
        <p:txBody>
          <a:bodyPr/>
          <a:lstStyle/>
          <a:p>
            <a:fld id="{BC3DF4DB-3170-435F-8FF0-51ED0FE70611}" type="slidenum">
              <a:rPr kumimoji="1" lang="ja-JP" altLang="en-US" smtClean="0"/>
              <a:t>‹#›</a:t>
            </a:fld>
            <a:endParaRPr kumimoji="1" lang="ja-JP" altLang="en-US"/>
          </a:p>
        </p:txBody>
      </p:sp>
    </p:spTree>
    <p:extLst>
      <p:ext uri="{BB962C8B-B14F-4D97-AF65-F5344CB8AC3E}">
        <p14:creationId xmlns:p14="http://schemas.microsoft.com/office/powerpoint/2010/main" val="1937094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ECD7A06E-E869-B0EB-3BF8-FA10FF35A060}"/>
              </a:ext>
            </a:extLst>
          </p:cNvPr>
          <p:cNvSpPr>
            <a:spLocks noGrp="1"/>
          </p:cNvSpPr>
          <p:nvPr>
            <p:ph type="dt" sz="half" idx="10"/>
          </p:nvPr>
        </p:nvSpPr>
        <p:spPr/>
        <p:txBody>
          <a:bodyPr/>
          <a:lstStyle/>
          <a:p>
            <a:fld id="{DB0ABE61-1F69-4796-90EC-CF5D36409AAE}" type="datetimeFigureOut">
              <a:rPr kumimoji="1" lang="ja-JP" altLang="en-US" smtClean="0"/>
              <a:t>2025/1/2</a:t>
            </a:fld>
            <a:endParaRPr kumimoji="1" lang="ja-JP" altLang="en-US"/>
          </a:p>
        </p:txBody>
      </p:sp>
      <p:sp>
        <p:nvSpPr>
          <p:cNvPr id="3" name="フッター プレースホルダー 2">
            <a:extLst>
              <a:ext uri="{FF2B5EF4-FFF2-40B4-BE49-F238E27FC236}">
                <a16:creationId xmlns:a16="http://schemas.microsoft.com/office/drawing/2014/main" id="{E3488267-34CC-C853-EC81-089D2BD855F7}"/>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4AB3D273-326B-7818-C8AB-D4D6150136ED}"/>
              </a:ext>
            </a:extLst>
          </p:cNvPr>
          <p:cNvSpPr>
            <a:spLocks noGrp="1"/>
          </p:cNvSpPr>
          <p:nvPr>
            <p:ph type="sldNum" sz="quarter" idx="12"/>
          </p:nvPr>
        </p:nvSpPr>
        <p:spPr/>
        <p:txBody>
          <a:bodyPr/>
          <a:lstStyle/>
          <a:p>
            <a:fld id="{BC3DF4DB-3170-435F-8FF0-51ED0FE70611}" type="slidenum">
              <a:rPr kumimoji="1" lang="ja-JP" altLang="en-US" smtClean="0"/>
              <a:t>‹#›</a:t>
            </a:fld>
            <a:endParaRPr kumimoji="1" lang="ja-JP" altLang="en-US"/>
          </a:p>
        </p:txBody>
      </p:sp>
    </p:spTree>
    <p:extLst>
      <p:ext uri="{BB962C8B-B14F-4D97-AF65-F5344CB8AC3E}">
        <p14:creationId xmlns:p14="http://schemas.microsoft.com/office/powerpoint/2010/main" val="3844170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E1A2F84-99DE-CEF4-2387-E7900D55FDF4}"/>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7045822-D125-59F3-EEAC-CC5FCEF328C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AFA6E103-A439-4F8C-EF9F-95B55DDA99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4488F7C-7052-5840-2497-2D90350611BA}"/>
              </a:ext>
            </a:extLst>
          </p:cNvPr>
          <p:cNvSpPr>
            <a:spLocks noGrp="1"/>
          </p:cNvSpPr>
          <p:nvPr>
            <p:ph type="dt" sz="half" idx="10"/>
          </p:nvPr>
        </p:nvSpPr>
        <p:spPr/>
        <p:txBody>
          <a:bodyPr/>
          <a:lstStyle/>
          <a:p>
            <a:fld id="{DB0ABE61-1F69-4796-90EC-CF5D36409AAE}" type="datetimeFigureOut">
              <a:rPr kumimoji="1" lang="ja-JP" altLang="en-US" smtClean="0"/>
              <a:t>2025/1/2</a:t>
            </a:fld>
            <a:endParaRPr kumimoji="1" lang="ja-JP" altLang="en-US"/>
          </a:p>
        </p:txBody>
      </p:sp>
      <p:sp>
        <p:nvSpPr>
          <p:cNvPr id="6" name="フッター プレースホルダー 5">
            <a:extLst>
              <a:ext uri="{FF2B5EF4-FFF2-40B4-BE49-F238E27FC236}">
                <a16:creationId xmlns:a16="http://schemas.microsoft.com/office/drawing/2014/main" id="{EEA7EC0B-6A60-FABB-4F8F-F4535BF12E9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86EE475-8014-93E1-4EB0-C5CE9212F91A}"/>
              </a:ext>
            </a:extLst>
          </p:cNvPr>
          <p:cNvSpPr>
            <a:spLocks noGrp="1"/>
          </p:cNvSpPr>
          <p:nvPr>
            <p:ph type="sldNum" sz="quarter" idx="12"/>
          </p:nvPr>
        </p:nvSpPr>
        <p:spPr/>
        <p:txBody>
          <a:bodyPr/>
          <a:lstStyle/>
          <a:p>
            <a:fld id="{BC3DF4DB-3170-435F-8FF0-51ED0FE70611}" type="slidenum">
              <a:rPr kumimoji="1" lang="ja-JP" altLang="en-US" smtClean="0"/>
              <a:t>‹#›</a:t>
            </a:fld>
            <a:endParaRPr kumimoji="1" lang="ja-JP" altLang="en-US"/>
          </a:p>
        </p:txBody>
      </p:sp>
    </p:spTree>
    <p:extLst>
      <p:ext uri="{BB962C8B-B14F-4D97-AF65-F5344CB8AC3E}">
        <p14:creationId xmlns:p14="http://schemas.microsoft.com/office/powerpoint/2010/main" val="1412326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D133ADC-E75C-DCD5-873C-8D07ED6C5C74}"/>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51FCC3E-39B3-504F-F381-D27E2FA3AE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D36A26FC-F97F-213D-39C7-FEB2748974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57B1FC0-49C4-99D3-6836-2CDE69088A8A}"/>
              </a:ext>
            </a:extLst>
          </p:cNvPr>
          <p:cNvSpPr>
            <a:spLocks noGrp="1"/>
          </p:cNvSpPr>
          <p:nvPr>
            <p:ph type="dt" sz="half" idx="10"/>
          </p:nvPr>
        </p:nvSpPr>
        <p:spPr/>
        <p:txBody>
          <a:bodyPr/>
          <a:lstStyle/>
          <a:p>
            <a:fld id="{DB0ABE61-1F69-4796-90EC-CF5D36409AAE}" type="datetimeFigureOut">
              <a:rPr kumimoji="1" lang="ja-JP" altLang="en-US" smtClean="0"/>
              <a:t>2025/1/2</a:t>
            </a:fld>
            <a:endParaRPr kumimoji="1" lang="ja-JP" altLang="en-US"/>
          </a:p>
        </p:txBody>
      </p:sp>
      <p:sp>
        <p:nvSpPr>
          <p:cNvPr id="6" name="フッター プレースホルダー 5">
            <a:extLst>
              <a:ext uri="{FF2B5EF4-FFF2-40B4-BE49-F238E27FC236}">
                <a16:creationId xmlns:a16="http://schemas.microsoft.com/office/drawing/2014/main" id="{DD886580-80DC-BAD3-65C6-D7621C698F2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DD00095-A485-A6B3-0BA7-2B6275D24995}"/>
              </a:ext>
            </a:extLst>
          </p:cNvPr>
          <p:cNvSpPr>
            <a:spLocks noGrp="1"/>
          </p:cNvSpPr>
          <p:nvPr>
            <p:ph type="sldNum" sz="quarter" idx="12"/>
          </p:nvPr>
        </p:nvSpPr>
        <p:spPr/>
        <p:txBody>
          <a:bodyPr/>
          <a:lstStyle/>
          <a:p>
            <a:fld id="{BC3DF4DB-3170-435F-8FF0-51ED0FE70611}" type="slidenum">
              <a:rPr kumimoji="1" lang="ja-JP" altLang="en-US" smtClean="0"/>
              <a:t>‹#›</a:t>
            </a:fld>
            <a:endParaRPr kumimoji="1" lang="ja-JP" altLang="en-US"/>
          </a:p>
        </p:txBody>
      </p:sp>
    </p:spTree>
    <p:extLst>
      <p:ext uri="{BB962C8B-B14F-4D97-AF65-F5344CB8AC3E}">
        <p14:creationId xmlns:p14="http://schemas.microsoft.com/office/powerpoint/2010/main" val="2875717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A6CCADB1-3061-0664-FF64-82E522E214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0AA32F9-87F9-5D2D-3695-9861AE690D0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2E93183-1891-CB16-D6D9-CC7EF9A0EDB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B0ABE61-1F69-4796-90EC-CF5D36409AAE}" type="datetimeFigureOut">
              <a:rPr kumimoji="1" lang="ja-JP" altLang="en-US" smtClean="0"/>
              <a:t>2025/1/2</a:t>
            </a:fld>
            <a:endParaRPr kumimoji="1" lang="ja-JP" altLang="en-US"/>
          </a:p>
        </p:txBody>
      </p:sp>
      <p:sp>
        <p:nvSpPr>
          <p:cNvPr id="5" name="フッター プレースホルダー 4">
            <a:extLst>
              <a:ext uri="{FF2B5EF4-FFF2-40B4-BE49-F238E27FC236}">
                <a16:creationId xmlns:a16="http://schemas.microsoft.com/office/drawing/2014/main" id="{2C5FD30F-C82E-20CC-4485-C512FDCF61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3DBD06AC-4458-6854-9634-C38873402B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C3DF4DB-3170-435F-8FF0-51ED0FE70611}" type="slidenum">
              <a:rPr kumimoji="1" lang="ja-JP" altLang="en-US" smtClean="0"/>
              <a:t>‹#›</a:t>
            </a:fld>
            <a:endParaRPr kumimoji="1" lang="ja-JP" altLang="en-US"/>
          </a:p>
        </p:txBody>
      </p:sp>
    </p:spTree>
    <p:extLst>
      <p:ext uri="{BB962C8B-B14F-4D97-AF65-F5344CB8AC3E}">
        <p14:creationId xmlns:p14="http://schemas.microsoft.com/office/powerpoint/2010/main" val="22715193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fsa.go.jp/news/r5/sonota/20240628-2/17.pdf" TargetMode="External"/><Relationship Id="rId2" Type="http://schemas.openxmlformats.org/officeDocument/2006/relationships/hyperlink" Target="https://www.fsa.go.jp/news/r6/sonota/20240926/20240926.html" TargetMode="External"/><Relationship Id="rId1" Type="http://schemas.openxmlformats.org/officeDocument/2006/relationships/slideLayout" Target="../slideLayouts/slideLayout1.xml"/><Relationship Id="rId4" Type="http://schemas.openxmlformats.org/officeDocument/2006/relationships/hyperlink" Target="https://www.fsa.go.jp/news/r6/20240830/resultsandplan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D062D4-2416-61C4-DA85-A6D8E6EA2FF6}"/>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3FA4CEC4-61A8-EA20-BF14-5E4AE0648D74}"/>
              </a:ext>
            </a:extLst>
          </p:cNvPr>
          <p:cNvSpPr>
            <a:spLocks noGrp="1"/>
          </p:cNvSpPr>
          <p:nvPr>
            <p:ph type="ctrTitle"/>
          </p:nvPr>
        </p:nvSpPr>
        <p:spPr>
          <a:xfrm>
            <a:off x="0" y="0"/>
            <a:ext cx="12192000" cy="572655"/>
          </a:xfrm>
        </p:spPr>
        <p:txBody>
          <a:bodyPr>
            <a:normAutofit/>
          </a:bodyPr>
          <a:lstStyle/>
          <a:p>
            <a:pPr marL="342900" indent="-342900" algn="l">
              <a:buAutoNum type="arabicPeriod"/>
            </a:pPr>
            <a:r>
              <a:rPr lang="ja-JP" altLang="en-US" sz="1600" dirty="0">
                <a:latin typeface="Arial" panose="020B0604020202020204" pitchFamily="34" charset="0"/>
                <a:ea typeface="+mn-ea"/>
                <a:cs typeface="Arial" panose="020B0604020202020204" pitchFamily="34" charset="0"/>
              </a:rPr>
              <a:t>トピック</a:t>
            </a:r>
            <a:br>
              <a:rPr kumimoji="1" lang="ja-JP" altLang="en-US" sz="1600" dirty="0">
                <a:latin typeface="Arial" panose="020B0604020202020204" pitchFamily="34" charset="0"/>
                <a:ea typeface="+mn-ea"/>
                <a:cs typeface="Arial" panose="020B0604020202020204" pitchFamily="34" charset="0"/>
              </a:rPr>
            </a:br>
            <a:r>
              <a:rPr lang="en-US" altLang="ja-JP" sz="1600" b="1" dirty="0">
                <a:effectLst/>
                <a:cs typeface="Times New Roman" panose="02020603050405020304" pitchFamily="18" charset="0"/>
              </a:rPr>
              <a:t> </a:t>
            </a:r>
            <a:r>
              <a:rPr lang="ja-JP" altLang="ja-JP" sz="1600" b="1" dirty="0">
                <a:effectLst/>
                <a:cs typeface="Times New Roman" panose="02020603050405020304" pitchFamily="18" charset="0"/>
              </a:rPr>
              <a:t>金融庁のサイバーセキュリティガイドライン（</a:t>
            </a:r>
            <a:r>
              <a:rPr lang="en-US" altLang="ja-JP" sz="1600" b="1" dirty="0">
                <a:effectLst/>
                <a:cs typeface="Times New Roman" panose="02020603050405020304" pitchFamily="18" charset="0"/>
              </a:rPr>
              <a:t>2024</a:t>
            </a:r>
            <a:r>
              <a:rPr lang="ja-JP" altLang="ja-JP" sz="1600" b="1" dirty="0">
                <a:effectLst/>
                <a:cs typeface="Times New Roman" panose="02020603050405020304" pitchFamily="18" charset="0"/>
              </a:rPr>
              <a:t>年</a:t>
            </a:r>
            <a:r>
              <a:rPr lang="en-US" altLang="ja-JP" sz="1600" b="1" dirty="0">
                <a:effectLst/>
                <a:cs typeface="Times New Roman" panose="02020603050405020304" pitchFamily="18" charset="0"/>
              </a:rPr>
              <a:t>10</a:t>
            </a:r>
            <a:r>
              <a:rPr lang="ja-JP" altLang="ja-JP" sz="1600" b="1" dirty="0">
                <a:effectLst/>
                <a:cs typeface="Times New Roman" panose="02020603050405020304" pitchFamily="18" charset="0"/>
              </a:rPr>
              <a:t>月公表）で求められている</a:t>
            </a:r>
            <a:r>
              <a:rPr lang="en-US" altLang="ja-JP" sz="1600" b="1" dirty="0">
                <a:effectLst/>
                <a:cs typeface="Times New Roman" panose="02020603050405020304" pitchFamily="18" charset="0"/>
              </a:rPr>
              <a:t>IT</a:t>
            </a:r>
            <a:r>
              <a:rPr lang="ja-JP" altLang="ja-JP" sz="1600" b="1" dirty="0">
                <a:effectLst/>
                <a:cs typeface="Times New Roman" panose="02020603050405020304" pitchFamily="18" charset="0"/>
              </a:rPr>
              <a:t>ガバナンス、内部統制とは</a:t>
            </a:r>
            <a:endParaRPr kumimoji="1" lang="ja-JP" altLang="en-US" sz="1600" dirty="0">
              <a:latin typeface="Arial" panose="020B0604020202020204" pitchFamily="34" charset="0"/>
              <a:ea typeface="+mn-ea"/>
              <a:cs typeface="Arial" panose="020B0604020202020204" pitchFamily="34" charset="0"/>
            </a:endParaRPr>
          </a:p>
        </p:txBody>
      </p:sp>
      <p:sp>
        <p:nvSpPr>
          <p:cNvPr id="4" name="タイトル 1">
            <a:extLst>
              <a:ext uri="{FF2B5EF4-FFF2-40B4-BE49-F238E27FC236}">
                <a16:creationId xmlns:a16="http://schemas.microsoft.com/office/drawing/2014/main" id="{DBCA9FD1-74AC-81A5-BFC0-1A986F561348}"/>
              </a:ext>
            </a:extLst>
          </p:cNvPr>
          <p:cNvSpPr txBox="1">
            <a:spLocks/>
          </p:cNvSpPr>
          <p:nvPr/>
        </p:nvSpPr>
        <p:spPr>
          <a:xfrm>
            <a:off x="189345" y="572655"/>
            <a:ext cx="11531601" cy="572655"/>
          </a:xfrm>
          <a:prstGeom prst="rect">
            <a:avLst/>
          </a:prstGeom>
          <a:ln>
            <a:solidFill>
              <a:schemeClr val="accent1">
                <a:lumMod val="50000"/>
              </a:schemeClr>
            </a:solidFill>
          </a:ln>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285750" indent="-285750" algn="l">
              <a:buFont typeface="Wingdings" panose="05000000000000000000" pitchFamily="2" charset="2"/>
              <a:buChar char="Ø"/>
            </a:pPr>
            <a:r>
              <a:rPr lang="ja-JP" altLang="en-US" sz="1400" dirty="0">
                <a:latin typeface="+mn-ea"/>
                <a:ea typeface="+mn-ea"/>
                <a:cs typeface="Arial" panose="020B0604020202020204" pitchFamily="34" charset="0"/>
              </a:rPr>
              <a:t>金融庁</a:t>
            </a:r>
            <a:r>
              <a:rPr lang="ja-JP" altLang="en-US" sz="1400" dirty="0">
                <a:solidFill>
                  <a:srgbClr val="212529"/>
                </a:solidFill>
                <a:latin typeface="+mn-ea"/>
                <a:ea typeface="+mn-ea"/>
              </a:rPr>
              <a:t>サイバーセキュリティ</a:t>
            </a:r>
            <a:r>
              <a:rPr lang="ja-JP" altLang="en-US" sz="1400" b="0" i="0" dirty="0">
                <a:solidFill>
                  <a:srgbClr val="212529"/>
                </a:solidFill>
                <a:effectLst/>
                <a:latin typeface="+mn-ea"/>
                <a:ea typeface="+mn-ea"/>
              </a:rPr>
              <a:t>ガイドラインでは、</a:t>
            </a:r>
            <a:r>
              <a:rPr lang="ja-JP" altLang="en-US" sz="1400" b="1" i="0" dirty="0">
                <a:solidFill>
                  <a:srgbClr val="0000FF"/>
                </a:solidFill>
                <a:effectLst/>
                <a:latin typeface="+mn-ea"/>
                <a:ea typeface="+mn-ea"/>
              </a:rPr>
              <a:t>経営層の積極的関与</a:t>
            </a:r>
            <a:r>
              <a:rPr lang="ja-JP" altLang="en-US" sz="1400" b="0" i="0" dirty="0">
                <a:solidFill>
                  <a:srgbClr val="212529"/>
                </a:solidFill>
                <a:effectLst/>
                <a:latin typeface="+mn-ea"/>
                <a:ea typeface="+mn-ea"/>
              </a:rPr>
              <a:t>を重視し、</a:t>
            </a:r>
            <a:r>
              <a:rPr lang="ja-JP" altLang="en-US" sz="1400" b="1" dirty="0">
                <a:solidFill>
                  <a:srgbClr val="0000FF"/>
                </a:solidFill>
                <a:latin typeface="+mn-ea"/>
                <a:ea typeface="+mn-ea"/>
                <a:cs typeface="Arial" panose="020B0604020202020204" pitchFamily="34" charset="0"/>
              </a:rPr>
              <a:t>ガバナンス</a:t>
            </a:r>
            <a:r>
              <a:rPr lang="ja-JP" altLang="en-US" sz="1400" dirty="0">
                <a:latin typeface="+mn-ea"/>
                <a:ea typeface="+mn-ea"/>
                <a:cs typeface="Arial" panose="020B0604020202020204" pitchFamily="34" charset="0"/>
              </a:rPr>
              <a:t>と</a:t>
            </a:r>
            <a:r>
              <a:rPr lang="ja-JP" altLang="en-US" sz="1400" b="1" dirty="0">
                <a:solidFill>
                  <a:srgbClr val="0000FF"/>
                </a:solidFill>
                <a:latin typeface="+mn-ea"/>
                <a:ea typeface="+mn-ea"/>
                <a:cs typeface="Arial" panose="020B0604020202020204" pitchFamily="34" charset="0"/>
              </a:rPr>
              <a:t>リスク管理態勢</a:t>
            </a:r>
            <a:r>
              <a:rPr lang="ja-JP" altLang="en-US" sz="1400" dirty="0">
                <a:latin typeface="+mn-ea"/>
                <a:ea typeface="+mn-ea"/>
                <a:cs typeface="Arial" panose="020B0604020202020204" pitchFamily="34" charset="0"/>
              </a:rPr>
              <a:t>の強化が求められている。</a:t>
            </a:r>
            <a:endParaRPr lang="en-US" altLang="ja-JP" sz="1400" dirty="0">
              <a:latin typeface="+mn-ea"/>
              <a:ea typeface="+mn-ea"/>
              <a:cs typeface="Arial" panose="020B0604020202020204" pitchFamily="34" charset="0"/>
            </a:endParaRPr>
          </a:p>
          <a:p>
            <a:pPr marL="285750" indent="-285750" algn="l">
              <a:buFont typeface="Wingdings" panose="05000000000000000000" pitchFamily="2" charset="2"/>
              <a:buChar char="Ø"/>
            </a:pPr>
            <a:r>
              <a:rPr lang="ja-JP" altLang="en-US" sz="1400" dirty="0">
                <a:ea typeface="+mn-ea"/>
                <a:cs typeface="Arial" panose="020B0604020202020204" pitchFamily="34" charset="0"/>
              </a:rPr>
              <a:t>ガバナンスと</a:t>
            </a:r>
            <a:r>
              <a:rPr lang="ja-JP" altLang="en-US" sz="1400" b="1" dirty="0">
                <a:solidFill>
                  <a:srgbClr val="0000FF"/>
                </a:solidFill>
                <a:ea typeface="+mn-ea"/>
                <a:cs typeface="Arial" panose="020B0604020202020204" pitchFamily="34" charset="0"/>
              </a:rPr>
              <a:t>内部統制</a:t>
            </a:r>
            <a:r>
              <a:rPr lang="ja-JP" altLang="en-US" sz="1400" dirty="0">
                <a:ea typeface="+mn-ea"/>
                <a:cs typeface="Arial" panose="020B0604020202020204" pitchFamily="34" charset="0"/>
              </a:rPr>
              <a:t>を適切に実施することで、経営リスクを軽減し、</a:t>
            </a:r>
            <a:r>
              <a:rPr lang="ja-JP" altLang="en-US" sz="1400" b="1" dirty="0">
                <a:solidFill>
                  <a:srgbClr val="0000FF"/>
                </a:solidFill>
                <a:ea typeface="+mn-ea"/>
                <a:cs typeface="Arial" panose="020B0604020202020204" pitchFamily="34" charset="0"/>
              </a:rPr>
              <a:t>企業価値を高める</a:t>
            </a:r>
            <a:r>
              <a:rPr lang="ja-JP" altLang="en-US" sz="1400" dirty="0">
                <a:ea typeface="+mn-ea"/>
                <a:cs typeface="Arial" panose="020B0604020202020204" pitchFamily="34" charset="0"/>
              </a:rPr>
              <a:t>ことができる</a:t>
            </a:r>
            <a:endParaRPr lang="ja-JP" altLang="en-US" sz="1400" i="0" dirty="0">
              <a:solidFill>
                <a:srgbClr val="212529"/>
              </a:solidFill>
              <a:effectLst/>
              <a:latin typeface="+mn-ea"/>
              <a:ea typeface="+mn-ea"/>
            </a:endParaRPr>
          </a:p>
        </p:txBody>
      </p:sp>
      <p:sp>
        <p:nvSpPr>
          <p:cNvPr id="5" name="字幕 2">
            <a:extLst>
              <a:ext uri="{FF2B5EF4-FFF2-40B4-BE49-F238E27FC236}">
                <a16:creationId xmlns:a16="http://schemas.microsoft.com/office/drawing/2014/main" id="{E4265E67-8EF7-CA18-1028-7F301D730D0D}"/>
              </a:ext>
            </a:extLst>
          </p:cNvPr>
          <p:cNvSpPr txBox="1">
            <a:spLocks/>
          </p:cNvSpPr>
          <p:nvPr/>
        </p:nvSpPr>
        <p:spPr>
          <a:xfrm>
            <a:off x="203205" y="1246909"/>
            <a:ext cx="11610104" cy="5413590"/>
          </a:xfrm>
          <a:prstGeom prst="rect">
            <a:avLst/>
          </a:prstGeom>
          <a:ln>
            <a:solidFill>
              <a:srgbClr val="0000FF"/>
            </a:solidFill>
          </a:ln>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342900" indent="-342900" algn="l">
              <a:buAutoNum type="arabicPeriod"/>
            </a:pPr>
            <a:r>
              <a:rPr lang="ja-JP" altLang="en-US" sz="1200" b="1" i="0" dirty="0">
                <a:solidFill>
                  <a:srgbClr val="212529"/>
                </a:solidFill>
                <a:effectLst/>
                <a:latin typeface="+mn-ea"/>
              </a:rPr>
              <a:t>企業におけるガバナンス（統制・統治）</a:t>
            </a:r>
            <a:endParaRPr lang="en-US" altLang="ja-JP" sz="1200" i="0" dirty="0">
              <a:solidFill>
                <a:srgbClr val="212529"/>
              </a:solidFill>
              <a:effectLst/>
              <a:latin typeface="+mn-ea"/>
            </a:endParaRPr>
          </a:p>
          <a:p>
            <a:pPr algn="l"/>
            <a:r>
              <a:rPr lang="ja-JP" altLang="en-US" sz="1200" dirty="0">
                <a:solidFill>
                  <a:srgbClr val="212529"/>
                </a:solidFill>
                <a:latin typeface="+mn-ea"/>
              </a:rPr>
              <a:t>企業組織運営に不可欠な各種ガバナンスは以下の通り定義される。</a:t>
            </a:r>
            <a:br>
              <a:rPr lang="en-US" altLang="ja-JP" sz="1200" dirty="0">
                <a:solidFill>
                  <a:srgbClr val="212529"/>
                </a:solidFill>
                <a:latin typeface="+mn-ea"/>
              </a:rPr>
            </a:br>
            <a:r>
              <a:rPr lang="ja-JP" altLang="en-US" sz="1200" b="1" dirty="0">
                <a:solidFill>
                  <a:srgbClr val="212529"/>
                </a:solidFill>
                <a:latin typeface="+mn-ea"/>
              </a:rPr>
              <a:t>・</a:t>
            </a:r>
            <a:r>
              <a:rPr lang="ja-JP" altLang="en-US" sz="1200" b="1" i="0" dirty="0">
                <a:solidFill>
                  <a:srgbClr val="0000FF"/>
                </a:solidFill>
                <a:effectLst/>
                <a:latin typeface="+mn-ea"/>
              </a:rPr>
              <a:t>コーポレートガバナンス：</a:t>
            </a:r>
            <a:r>
              <a:rPr lang="ja-JP" altLang="en-US" sz="1200" b="0" i="0" dirty="0">
                <a:solidFill>
                  <a:srgbClr val="212529"/>
                </a:solidFill>
                <a:effectLst/>
                <a:latin typeface="+mn-ea"/>
              </a:rPr>
              <a:t>企業において経営の健全性を管理・監督する仕組み。上場企業は</a:t>
            </a:r>
            <a:r>
              <a:rPr lang="ja-JP" altLang="en-US" sz="1200" b="1" i="0" dirty="0">
                <a:solidFill>
                  <a:srgbClr val="0000FF"/>
                </a:solidFill>
                <a:effectLst/>
                <a:latin typeface="+mn-ea"/>
              </a:rPr>
              <a:t>金融庁</a:t>
            </a:r>
            <a:r>
              <a:rPr lang="ja-JP" altLang="en-US" sz="1200" b="0" i="0" dirty="0">
                <a:solidFill>
                  <a:srgbClr val="212529"/>
                </a:solidFill>
                <a:effectLst/>
                <a:latin typeface="+mn-ea"/>
              </a:rPr>
              <a:t>、東京証券取引所、株主等から</a:t>
            </a:r>
            <a:r>
              <a:rPr lang="ja-JP" altLang="en-US" sz="1200" b="1" i="0" dirty="0">
                <a:solidFill>
                  <a:srgbClr val="0000FF"/>
                </a:solidFill>
                <a:effectLst/>
                <a:latin typeface="+mn-ea"/>
              </a:rPr>
              <a:t>ガバナンス強化を求められる</a:t>
            </a:r>
            <a:r>
              <a:rPr lang="ja-JP" altLang="en-US" sz="1200" b="0" i="0" dirty="0">
                <a:solidFill>
                  <a:srgbClr val="212529"/>
                </a:solidFill>
                <a:effectLst/>
                <a:latin typeface="+mn-ea"/>
              </a:rPr>
              <a:t>。</a:t>
            </a:r>
            <a:br>
              <a:rPr lang="en-US" altLang="ja-JP" sz="1200" dirty="0">
                <a:solidFill>
                  <a:srgbClr val="212529"/>
                </a:solidFill>
                <a:latin typeface="+mn-ea"/>
              </a:rPr>
            </a:br>
            <a:r>
              <a:rPr lang="ja-JP" altLang="en-US" sz="1200" dirty="0">
                <a:solidFill>
                  <a:srgbClr val="212529"/>
                </a:solidFill>
                <a:latin typeface="+mn-ea"/>
              </a:rPr>
              <a:t>・</a:t>
            </a:r>
            <a:r>
              <a:rPr lang="ja-JP" altLang="en-US" sz="1200" b="1" dirty="0">
                <a:solidFill>
                  <a:srgbClr val="0000FF"/>
                </a:solidFill>
                <a:latin typeface="+mn-ea"/>
              </a:rPr>
              <a:t>情報セキュリティガバナンス：</a:t>
            </a:r>
            <a:r>
              <a:rPr lang="ja-JP" altLang="en-US" sz="1200" i="0" dirty="0">
                <a:effectLst/>
                <a:latin typeface="+mn-ea"/>
              </a:rPr>
              <a:t>コーポレートガバナンスの一環</a:t>
            </a:r>
            <a:r>
              <a:rPr lang="ja-JP" altLang="en-US" sz="1200" b="0" i="0" dirty="0">
                <a:solidFill>
                  <a:srgbClr val="212529"/>
                </a:solidFill>
                <a:effectLst/>
                <a:latin typeface="+mn-ea"/>
              </a:rPr>
              <a:t>としての、企業内の</a:t>
            </a:r>
            <a:r>
              <a:rPr lang="ja-JP" altLang="en-US" sz="1200" b="1" i="0" dirty="0">
                <a:solidFill>
                  <a:srgbClr val="0000FF"/>
                </a:solidFill>
                <a:effectLst/>
                <a:latin typeface="+mn-ea"/>
              </a:rPr>
              <a:t>情報セキュリティの内部統制の仕組み。</a:t>
            </a:r>
            <a:r>
              <a:rPr lang="ja-JP" altLang="en-US" sz="1200" b="0" i="0" dirty="0">
                <a:solidFill>
                  <a:srgbClr val="212529"/>
                </a:solidFill>
                <a:effectLst/>
                <a:latin typeface="+mn-ea"/>
              </a:rPr>
              <a:t>情報セキュリティの目的および戦略を事業の目的および戦略に合わせて調整することが必要。情報セキュリティのため、</a:t>
            </a:r>
            <a:r>
              <a:rPr lang="en-US" altLang="ja-JP" sz="1200" b="0" i="0" dirty="0">
                <a:solidFill>
                  <a:srgbClr val="212529"/>
                </a:solidFill>
                <a:effectLst/>
                <a:latin typeface="+mn-ea"/>
              </a:rPr>
              <a:t>IT</a:t>
            </a:r>
            <a:r>
              <a:rPr lang="ja-JP" altLang="en-US" sz="1200" b="0" i="0" dirty="0">
                <a:solidFill>
                  <a:srgbClr val="212529"/>
                </a:solidFill>
                <a:effectLst/>
                <a:latin typeface="+mn-ea"/>
              </a:rPr>
              <a:t>以外の要素も含まれている。</a:t>
            </a:r>
            <a:br>
              <a:rPr lang="en-US" altLang="ja-JP" sz="1200" dirty="0">
                <a:solidFill>
                  <a:srgbClr val="212529"/>
                </a:solidFill>
                <a:latin typeface="+mn-ea"/>
              </a:rPr>
            </a:br>
            <a:r>
              <a:rPr lang="ja-JP" altLang="en-US" sz="1200" kern="100" dirty="0">
                <a:solidFill>
                  <a:srgbClr val="212529"/>
                </a:solidFill>
                <a:latin typeface="+mn-ea"/>
                <a:cs typeface="Times New Roman" panose="02020603050405020304" pitchFamily="18" charset="0"/>
              </a:rPr>
              <a:t>・</a:t>
            </a:r>
            <a:r>
              <a:rPr lang="en-US" altLang="ja-JP" sz="1200" b="1" kern="100" dirty="0">
                <a:solidFill>
                  <a:srgbClr val="0000FF"/>
                </a:solidFill>
                <a:effectLst/>
                <a:latin typeface="+mn-ea"/>
                <a:cs typeface="Times New Roman" panose="02020603050405020304" pitchFamily="18" charset="0"/>
              </a:rPr>
              <a:t>IT</a:t>
            </a:r>
            <a:r>
              <a:rPr lang="ja-JP" altLang="ja-JP" sz="1200" b="1" kern="100" dirty="0">
                <a:solidFill>
                  <a:srgbClr val="0000FF"/>
                </a:solidFill>
                <a:effectLst/>
                <a:latin typeface="+mn-ea"/>
                <a:cs typeface="Times New Roman" panose="02020603050405020304" pitchFamily="18" charset="0"/>
              </a:rPr>
              <a:t>ガバナンス</a:t>
            </a:r>
            <a:r>
              <a:rPr lang="ja-JP" altLang="en-US" sz="1200" b="1" kern="100" dirty="0">
                <a:solidFill>
                  <a:srgbClr val="0000FF"/>
                </a:solidFill>
                <a:latin typeface="+mn-ea"/>
                <a:cs typeface="Times New Roman" panose="02020603050405020304" pitchFamily="18" charset="0"/>
              </a:rPr>
              <a:t>：</a:t>
            </a:r>
            <a:r>
              <a:rPr lang="ja-JP" altLang="en-US" sz="1200" i="0" dirty="0">
                <a:effectLst/>
              </a:rPr>
              <a:t>コーポレートガバナンスの一環としての</a:t>
            </a:r>
            <a:r>
              <a:rPr lang="ja-JP" altLang="en-US" sz="1200" b="0" i="0" dirty="0">
                <a:solidFill>
                  <a:srgbClr val="212529"/>
                </a:solidFill>
                <a:effectLst/>
              </a:rPr>
              <a:t>企業内の</a:t>
            </a:r>
            <a:r>
              <a:rPr lang="en-US" altLang="ja-JP" sz="1200" b="1" i="0" dirty="0">
                <a:solidFill>
                  <a:srgbClr val="0000FF"/>
                </a:solidFill>
                <a:effectLst/>
              </a:rPr>
              <a:t>IT</a:t>
            </a:r>
            <a:r>
              <a:rPr lang="ja-JP" altLang="en-US" sz="1200" b="1" i="0" dirty="0">
                <a:solidFill>
                  <a:srgbClr val="0000FF"/>
                </a:solidFill>
                <a:effectLst/>
              </a:rPr>
              <a:t>の内部統制の仕組み。</a:t>
            </a:r>
            <a:r>
              <a:rPr lang="en-US" altLang="ja-JP" sz="1200" dirty="0">
                <a:effectLst/>
                <a:cs typeface="Times New Roman" panose="02020603050405020304" pitchFamily="18" charset="0"/>
              </a:rPr>
              <a:t> IT</a:t>
            </a:r>
            <a:r>
              <a:rPr lang="ja-JP" altLang="ja-JP" sz="1200" dirty="0">
                <a:effectLst/>
                <a:ea typeface="游明朝" panose="02020400000000000000" pitchFamily="18" charset="-128"/>
                <a:cs typeface="Times New Roman" panose="02020603050405020304" pitchFamily="18" charset="0"/>
              </a:rPr>
              <a:t>資源の管理やリスク対応能力の向上を通じて経営を支え</a:t>
            </a:r>
            <a:r>
              <a:rPr lang="ja-JP" altLang="en-US" sz="1200" dirty="0">
                <a:effectLst/>
                <a:ea typeface="游明朝" panose="02020400000000000000" pitchFamily="18" charset="-128"/>
                <a:cs typeface="Times New Roman" panose="02020603050405020304" pitchFamily="18" charset="0"/>
              </a:rPr>
              <a:t>る</a:t>
            </a:r>
            <a:r>
              <a:rPr lang="ja-JP" altLang="ja-JP" sz="1200" dirty="0">
                <a:effectLst/>
                <a:ea typeface="游明朝" panose="02020400000000000000" pitchFamily="18" charset="-128"/>
                <a:cs typeface="Times New Roman" panose="02020603050405020304" pitchFamily="18" charset="0"/>
              </a:rPr>
              <a:t>。</a:t>
            </a:r>
            <a:r>
              <a:rPr lang="ja-JP" altLang="en-US" sz="1200" b="1" i="0" dirty="0">
                <a:solidFill>
                  <a:srgbClr val="0000FF"/>
                </a:solidFill>
                <a:effectLst/>
              </a:rPr>
              <a:t> </a:t>
            </a:r>
            <a:r>
              <a:rPr lang="en-US" altLang="ja-JP" sz="1200" kern="100" dirty="0">
                <a:effectLst/>
                <a:cs typeface="Times New Roman" panose="02020603050405020304" pitchFamily="18" charset="0"/>
              </a:rPr>
              <a:t>IT</a:t>
            </a:r>
            <a:r>
              <a:rPr lang="ja-JP" altLang="ja-JP" sz="1200" kern="100" dirty="0">
                <a:effectLst/>
                <a:cs typeface="Times New Roman" panose="02020603050405020304" pitchFamily="18" charset="0"/>
              </a:rPr>
              <a:t>戦略が経営戦略に合致していることを確保し、リスクを適切に管理する仕組み。</a:t>
            </a:r>
            <a:br>
              <a:rPr lang="en-US" altLang="ja-JP" sz="1200" kern="100" dirty="0">
                <a:cs typeface="Times New Roman" panose="02020603050405020304" pitchFamily="18" charset="0"/>
              </a:rPr>
            </a:br>
            <a:r>
              <a:rPr lang="ja-JP" altLang="en-US" sz="1200" b="1" kern="100" dirty="0">
                <a:latin typeface="+mn-ea"/>
                <a:cs typeface="Times New Roman" panose="02020603050405020304" pitchFamily="18" charset="0"/>
              </a:rPr>
              <a:t>・</a:t>
            </a:r>
            <a:r>
              <a:rPr lang="ja-JP" altLang="ja-JP" sz="1200" b="1" kern="100" dirty="0">
                <a:solidFill>
                  <a:srgbClr val="0000FF"/>
                </a:solidFill>
                <a:effectLst/>
                <a:latin typeface="+mn-ea"/>
                <a:cs typeface="Times New Roman" panose="02020603050405020304" pitchFamily="18" charset="0"/>
              </a:rPr>
              <a:t>内部統制</a:t>
            </a:r>
            <a:r>
              <a:rPr lang="ja-JP" altLang="en-US" sz="1200" b="1" kern="100" dirty="0">
                <a:solidFill>
                  <a:srgbClr val="0000FF"/>
                </a:solidFill>
                <a:latin typeface="+mn-ea"/>
                <a:cs typeface="Times New Roman" panose="02020603050405020304" pitchFamily="18" charset="0"/>
              </a:rPr>
              <a:t>：</a:t>
            </a:r>
            <a:r>
              <a:rPr lang="ja-JP" altLang="ja-JP" sz="1200" kern="100" dirty="0">
                <a:effectLst/>
                <a:latin typeface="+mn-ea"/>
                <a:cs typeface="Times New Roman" panose="02020603050405020304" pitchFamily="18" charset="0"/>
              </a:rPr>
              <a:t>組織の目標達成</a:t>
            </a:r>
            <a:r>
              <a:rPr lang="ja-JP" altLang="en-US" sz="1200" kern="100" dirty="0">
                <a:effectLst/>
                <a:latin typeface="+mn-ea"/>
                <a:cs typeface="Times New Roman" panose="02020603050405020304" pitchFamily="18" charset="0"/>
              </a:rPr>
              <a:t>の</a:t>
            </a:r>
            <a:r>
              <a:rPr lang="ja-JP" altLang="ja-JP" sz="1200" kern="100" dirty="0">
                <a:effectLst/>
                <a:latin typeface="+mn-ea"/>
                <a:cs typeface="Times New Roman" panose="02020603050405020304" pitchFamily="18" charset="0"/>
              </a:rPr>
              <a:t>ために、不正防止や業務プロセスの正確性を確保する管理体制。</a:t>
            </a:r>
            <a:r>
              <a:rPr lang="ja-JP" altLang="en-US" sz="1200" b="0" i="0" dirty="0">
                <a:solidFill>
                  <a:srgbClr val="212529"/>
                </a:solidFill>
                <a:effectLst/>
                <a:latin typeface="+mn-ea"/>
              </a:rPr>
              <a:t>リスクの低減や法令順守を実現する基盤として不可欠である。</a:t>
            </a:r>
            <a:endParaRPr lang="en-US" altLang="ja-JP" sz="1200" b="1" kern="100" dirty="0">
              <a:solidFill>
                <a:srgbClr val="212529"/>
              </a:solidFill>
              <a:latin typeface="+mn-ea"/>
              <a:cs typeface="Times New Roman" panose="02020603050405020304" pitchFamily="18" charset="0"/>
            </a:endParaRPr>
          </a:p>
          <a:p>
            <a:pPr algn="l"/>
            <a:r>
              <a:rPr lang="en-US" altLang="ja-JP" sz="1200" b="1" kern="100" dirty="0">
                <a:solidFill>
                  <a:srgbClr val="212529"/>
                </a:solidFill>
                <a:effectLst/>
                <a:latin typeface="+mn-ea"/>
                <a:cs typeface="Times New Roman" panose="02020603050405020304" pitchFamily="18" charset="0"/>
              </a:rPr>
              <a:t>2.</a:t>
            </a:r>
            <a:r>
              <a:rPr lang="ja-JP" altLang="en-US" sz="1200" b="1" kern="100" dirty="0">
                <a:solidFill>
                  <a:srgbClr val="212529"/>
                </a:solidFill>
                <a:effectLst/>
                <a:latin typeface="+mn-ea"/>
                <a:cs typeface="Times New Roman" panose="02020603050405020304" pitchFamily="18" charset="0"/>
              </a:rPr>
              <a:t>ガバナンスや</a:t>
            </a:r>
            <a:r>
              <a:rPr lang="ja-JP" altLang="ja-JP" sz="1200" b="1" kern="100" dirty="0">
                <a:effectLst/>
                <a:ea typeface="游明朝" panose="02020400000000000000" pitchFamily="18" charset="-128"/>
                <a:cs typeface="Times New Roman" panose="02020603050405020304" pitchFamily="18" charset="0"/>
              </a:rPr>
              <a:t>内部統制の</a:t>
            </a:r>
            <a:r>
              <a:rPr lang="ja-JP" altLang="en-US" sz="1200" b="1" kern="100" dirty="0">
                <a:ea typeface="游明朝" panose="02020400000000000000" pitchFamily="18" charset="-128"/>
                <a:cs typeface="Times New Roman" panose="02020603050405020304" pitchFamily="18" charset="0"/>
              </a:rPr>
              <a:t>不備</a:t>
            </a:r>
            <a:r>
              <a:rPr lang="ja-JP" altLang="en-US" sz="1200" b="1" kern="100" dirty="0">
                <a:effectLst/>
                <a:ea typeface="游明朝" panose="02020400000000000000" pitchFamily="18" charset="-128"/>
                <a:cs typeface="Times New Roman" panose="02020603050405020304" pitchFamily="18" charset="0"/>
              </a:rPr>
              <a:t>事例</a:t>
            </a:r>
            <a:r>
              <a:rPr lang="ja-JP" altLang="en-US" sz="1200" b="1" i="0" dirty="0">
                <a:solidFill>
                  <a:srgbClr val="0000FF"/>
                </a:solidFill>
                <a:effectLst/>
              </a:rPr>
              <a:t>（事例）株式会社</a:t>
            </a:r>
            <a:r>
              <a:rPr lang="en-US" altLang="ja-JP" sz="1200" b="1" i="0" dirty="0">
                <a:solidFill>
                  <a:srgbClr val="0000FF"/>
                </a:solidFill>
                <a:effectLst/>
              </a:rPr>
              <a:t>DMM Bitcoin</a:t>
            </a:r>
            <a:r>
              <a:rPr lang="ja-JP" altLang="en-US" sz="1200" b="1" i="0" dirty="0">
                <a:solidFill>
                  <a:srgbClr val="0000FF"/>
                </a:solidFill>
                <a:effectLst/>
              </a:rPr>
              <a:t>に対する行政処分</a:t>
            </a:r>
            <a:br>
              <a:rPr lang="en-US" altLang="ja-JP" sz="1200" b="1" kern="100" dirty="0">
                <a:solidFill>
                  <a:srgbClr val="0000FF"/>
                </a:solidFill>
                <a:effectLst/>
                <a:ea typeface="游明朝" panose="02020400000000000000" pitchFamily="18" charset="-128"/>
                <a:cs typeface="Times New Roman" panose="02020603050405020304" pitchFamily="18" charset="0"/>
              </a:rPr>
            </a:br>
            <a:r>
              <a:rPr lang="ja-JP" altLang="en-US" sz="1200" kern="100" dirty="0">
                <a:solidFill>
                  <a:srgbClr val="212529"/>
                </a:solidFill>
                <a:effectLst/>
                <a:latin typeface="+mn-ea"/>
                <a:cs typeface="Times New Roman" panose="02020603050405020304" pitchFamily="18" charset="0"/>
              </a:rPr>
              <a:t>ガバナンスや</a:t>
            </a:r>
            <a:r>
              <a:rPr lang="ja-JP" altLang="ja-JP" sz="1200" kern="100" dirty="0">
                <a:effectLst/>
                <a:ea typeface="游明朝" panose="02020400000000000000" pitchFamily="18" charset="-128"/>
                <a:cs typeface="Times New Roman" panose="02020603050405020304" pitchFamily="18" charset="0"/>
              </a:rPr>
              <a:t>内部統制</a:t>
            </a:r>
            <a:r>
              <a:rPr lang="ja-JP" altLang="en-US" sz="1200" kern="100" dirty="0">
                <a:effectLst/>
                <a:ea typeface="游明朝" panose="02020400000000000000" pitchFamily="18" charset="-128"/>
                <a:cs typeface="Times New Roman" panose="02020603050405020304" pitchFamily="18" charset="0"/>
              </a:rPr>
              <a:t>が機能しないと、</a:t>
            </a:r>
            <a:r>
              <a:rPr lang="ja-JP" altLang="en-US" sz="1200" dirty="0"/>
              <a:t>重大なインシデントが発生し信頼失墜を招くリスクが高まる。</a:t>
            </a:r>
            <a:br>
              <a:rPr lang="en-US" altLang="ja-JP" sz="1200" dirty="0"/>
            </a:br>
            <a:r>
              <a:rPr lang="ja-JP" altLang="en-US" sz="1200" dirty="0"/>
              <a:t>令和</a:t>
            </a:r>
            <a:r>
              <a:rPr lang="en-US" altLang="ja-JP" sz="1200" dirty="0"/>
              <a:t>6</a:t>
            </a:r>
            <a:r>
              <a:rPr lang="ja-JP" altLang="en-US" sz="1200" dirty="0"/>
              <a:t>年</a:t>
            </a:r>
            <a:r>
              <a:rPr lang="en-US" altLang="ja-JP" sz="1200" dirty="0"/>
              <a:t>5</a:t>
            </a:r>
            <a:r>
              <a:rPr lang="ja-JP" altLang="en-US" sz="1200" dirty="0"/>
              <a:t>月、</a:t>
            </a:r>
            <a:r>
              <a:rPr lang="en-US" altLang="ja-JP" sz="1200" dirty="0"/>
              <a:t>DMM Bitcoin</a:t>
            </a:r>
            <a:r>
              <a:rPr lang="ja-JP" altLang="en-US" sz="1200" dirty="0"/>
              <a:t>で顧客資産が大量（</a:t>
            </a:r>
            <a:r>
              <a:rPr lang="en-US" altLang="ja-JP" sz="1200" dirty="0"/>
              <a:t> 4,502.9BTC </a:t>
            </a:r>
            <a:r>
              <a:rPr lang="ja-JP" altLang="en-US" sz="1200" dirty="0"/>
              <a:t>）に流出する事件が発生。</a:t>
            </a:r>
            <a:r>
              <a:rPr lang="ja-JP" altLang="en-US" sz="1200" b="1" dirty="0">
                <a:solidFill>
                  <a:srgbClr val="FF0000"/>
                </a:solidFill>
              </a:rPr>
              <a:t>システムリスク管理態勢の不備</a:t>
            </a:r>
            <a:r>
              <a:rPr lang="ja-JP" altLang="en-US" sz="1200" dirty="0"/>
              <a:t>や一部の者に権限が集中、</a:t>
            </a:r>
            <a:r>
              <a:rPr lang="ja-JP" altLang="en-US" sz="1200" b="1" dirty="0">
                <a:solidFill>
                  <a:srgbClr val="FF0000"/>
                </a:solidFill>
              </a:rPr>
              <a:t>牽制機能の欠如</a:t>
            </a:r>
            <a:r>
              <a:rPr lang="ja-JP" altLang="en-US" sz="1200" dirty="0"/>
              <a:t>が原因で、</a:t>
            </a:r>
            <a:r>
              <a:rPr lang="ja-JP" altLang="en-US" sz="1200" b="1" dirty="0">
                <a:solidFill>
                  <a:srgbClr val="FF0000"/>
                </a:solidFill>
              </a:rPr>
              <a:t>行政処分</a:t>
            </a:r>
            <a:r>
              <a:rPr lang="ja-JP" altLang="en-US" sz="1200" dirty="0"/>
              <a:t>が下った。</a:t>
            </a:r>
            <a:r>
              <a:rPr lang="ja-JP" altLang="en-US" sz="1200" b="0" i="0" dirty="0">
                <a:solidFill>
                  <a:srgbClr val="000000"/>
                </a:solidFill>
                <a:effectLst/>
              </a:rPr>
              <a:t>また、被監査部署に監査を実施させるなど、</a:t>
            </a:r>
            <a:r>
              <a:rPr lang="ja-JP" altLang="en-US" sz="1200" b="1" i="0" dirty="0">
                <a:solidFill>
                  <a:srgbClr val="0000FF"/>
                </a:solidFill>
                <a:effectLst/>
              </a:rPr>
              <a:t>内部監査の独立性</a:t>
            </a:r>
            <a:r>
              <a:rPr lang="ja-JP" altLang="en-US" sz="1200" b="0" i="0" dirty="0">
                <a:solidFill>
                  <a:srgbClr val="000000"/>
                </a:solidFill>
                <a:effectLst/>
              </a:rPr>
              <a:t>が保たれていない</a:t>
            </a:r>
            <a:r>
              <a:rPr lang="ja-JP" altLang="en-US" sz="1200" dirty="0"/>
              <a:t>点も</a:t>
            </a:r>
            <a:r>
              <a:rPr lang="ja-JP" altLang="en-US" sz="1200" b="1" dirty="0">
                <a:solidFill>
                  <a:srgbClr val="0000FF"/>
                </a:solidFill>
              </a:rPr>
              <a:t>重大な問題</a:t>
            </a:r>
            <a:r>
              <a:rPr lang="ja-JP" altLang="en-US" sz="1200" dirty="0"/>
              <a:t>とされた。</a:t>
            </a:r>
          </a:p>
          <a:p>
            <a:pPr algn="l"/>
            <a:br>
              <a:rPr lang="en-US" altLang="ja-JP" sz="1200" b="1" kern="100" dirty="0">
                <a:effectLst/>
                <a:ea typeface="游明朝" panose="02020400000000000000" pitchFamily="18" charset="-128"/>
                <a:cs typeface="Times New Roman" panose="02020603050405020304" pitchFamily="18" charset="0"/>
              </a:rPr>
            </a:br>
            <a:r>
              <a:rPr lang="en-US" altLang="ja-JP" sz="1200" b="1" kern="100" dirty="0">
                <a:effectLst/>
                <a:ea typeface="游明朝" panose="02020400000000000000" pitchFamily="18" charset="-128"/>
                <a:cs typeface="Times New Roman" panose="02020603050405020304" pitchFamily="18" charset="0"/>
              </a:rPr>
              <a:t>3.</a:t>
            </a:r>
            <a:r>
              <a:rPr lang="ja-JP" altLang="en-US" sz="1200" b="1" kern="100" dirty="0">
                <a:effectLst/>
                <a:ea typeface="游明朝" panose="02020400000000000000" pitchFamily="18" charset="-128"/>
                <a:cs typeface="Times New Roman" panose="02020603050405020304" pitchFamily="18" charset="0"/>
              </a:rPr>
              <a:t>ガバナンス・</a:t>
            </a:r>
            <a:r>
              <a:rPr lang="ja-JP" altLang="en-US" sz="1200" b="1" dirty="0"/>
              <a:t>内部統制の検証方法について</a:t>
            </a:r>
            <a:endParaRPr lang="en-US" altLang="ja-JP" sz="1200" b="1" dirty="0"/>
          </a:p>
          <a:p>
            <a:pPr algn="l"/>
            <a:r>
              <a:rPr lang="ja-JP" altLang="en-US" sz="1200" kern="100" dirty="0">
                <a:effectLst/>
                <a:ea typeface="游明朝" panose="02020400000000000000" pitchFamily="18" charset="-128"/>
                <a:cs typeface="Times New Roman" panose="02020603050405020304" pitchFamily="18" charset="0"/>
              </a:rPr>
              <a:t>内部監査と外部監査を通じ、ガバナンス・内部統制の有効性を検証している。</a:t>
            </a:r>
            <a:endParaRPr lang="en-US" altLang="ja-JP" sz="1200" kern="100" dirty="0">
              <a:effectLst/>
              <a:ea typeface="游明朝" panose="02020400000000000000" pitchFamily="18" charset="-128"/>
              <a:cs typeface="Times New Roman" panose="02020603050405020304" pitchFamily="18" charset="0"/>
            </a:endParaRPr>
          </a:p>
        </p:txBody>
      </p:sp>
      <p:graphicFrame>
        <p:nvGraphicFramePr>
          <p:cNvPr id="9" name="表 8">
            <a:extLst>
              <a:ext uri="{FF2B5EF4-FFF2-40B4-BE49-F238E27FC236}">
                <a16:creationId xmlns:a16="http://schemas.microsoft.com/office/drawing/2014/main" id="{D0671088-3084-53F6-907A-3A623D0A90FA}"/>
              </a:ext>
            </a:extLst>
          </p:cNvPr>
          <p:cNvGraphicFramePr>
            <a:graphicFrameLocks noGrp="1"/>
          </p:cNvGraphicFramePr>
          <p:nvPr>
            <p:extLst>
              <p:ext uri="{D42A27DB-BD31-4B8C-83A1-F6EECF244321}">
                <p14:modId xmlns:p14="http://schemas.microsoft.com/office/powerpoint/2010/main" val="2425147817"/>
              </p:ext>
            </p:extLst>
          </p:nvPr>
        </p:nvGraphicFramePr>
        <p:xfrm>
          <a:off x="304798" y="4392561"/>
          <a:ext cx="11111346" cy="1975912"/>
        </p:xfrm>
        <a:graphic>
          <a:graphicData uri="http://schemas.openxmlformats.org/drawingml/2006/table">
            <a:tbl>
              <a:tblPr/>
              <a:tblGrid>
                <a:gridCol w="1357747">
                  <a:extLst>
                    <a:ext uri="{9D8B030D-6E8A-4147-A177-3AD203B41FA5}">
                      <a16:colId xmlns:a16="http://schemas.microsoft.com/office/drawing/2014/main" val="435183757"/>
                    </a:ext>
                  </a:extLst>
                </a:gridCol>
                <a:gridCol w="2235200">
                  <a:extLst>
                    <a:ext uri="{9D8B030D-6E8A-4147-A177-3AD203B41FA5}">
                      <a16:colId xmlns:a16="http://schemas.microsoft.com/office/drawing/2014/main" val="3754991671"/>
                    </a:ext>
                  </a:extLst>
                </a:gridCol>
                <a:gridCol w="1163782">
                  <a:extLst>
                    <a:ext uri="{9D8B030D-6E8A-4147-A177-3AD203B41FA5}">
                      <a16:colId xmlns:a16="http://schemas.microsoft.com/office/drawing/2014/main" val="1857624734"/>
                    </a:ext>
                  </a:extLst>
                </a:gridCol>
                <a:gridCol w="1191491">
                  <a:extLst>
                    <a:ext uri="{9D8B030D-6E8A-4147-A177-3AD203B41FA5}">
                      <a16:colId xmlns:a16="http://schemas.microsoft.com/office/drawing/2014/main" val="616945409"/>
                    </a:ext>
                  </a:extLst>
                </a:gridCol>
                <a:gridCol w="5163126">
                  <a:extLst>
                    <a:ext uri="{9D8B030D-6E8A-4147-A177-3AD203B41FA5}">
                      <a16:colId xmlns:a16="http://schemas.microsoft.com/office/drawing/2014/main" val="1278850524"/>
                    </a:ext>
                  </a:extLst>
                </a:gridCol>
              </a:tblGrid>
              <a:tr h="261321">
                <a:tc>
                  <a:txBody>
                    <a:bodyPr/>
                    <a:lstStyle/>
                    <a:p>
                      <a:pPr algn="l"/>
                      <a:r>
                        <a:rPr lang="ja-JP" altLang="en-US" sz="1000" b="0" dirty="0">
                          <a:effectLst/>
                        </a:rPr>
                        <a:t>監査種類</a:t>
                      </a:r>
                    </a:p>
                  </a:txBody>
                  <a:tcPr marL="69069" marR="69069" marT="34534" marB="34534" anchor="ctr">
                    <a:lnL w="9525" cap="flat" cmpd="sng" algn="ctr">
                      <a:solidFill>
                        <a:srgbClr val="502A28"/>
                      </a:solidFill>
                      <a:prstDash val="solid"/>
                      <a:round/>
                      <a:headEnd type="none" w="med" len="med"/>
                      <a:tailEnd type="none" w="med" len="med"/>
                    </a:lnL>
                    <a:lnR w="9525" cap="flat" cmpd="sng" algn="ctr">
                      <a:solidFill>
                        <a:srgbClr val="502A28"/>
                      </a:solidFill>
                      <a:prstDash val="solid"/>
                      <a:round/>
                      <a:headEnd type="none" w="med" len="med"/>
                      <a:tailEnd type="none" w="med" len="med"/>
                    </a:lnR>
                    <a:lnT w="9525" cap="flat" cmpd="sng" algn="ctr">
                      <a:solidFill>
                        <a:srgbClr val="502A28"/>
                      </a:solidFill>
                      <a:prstDash val="solid"/>
                      <a:round/>
                      <a:headEnd type="none" w="med" len="med"/>
                      <a:tailEnd type="none" w="med" len="med"/>
                    </a:lnT>
                    <a:lnB w="9525" cap="flat" cmpd="sng" algn="ctr">
                      <a:solidFill>
                        <a:srgbClr val="502A28"/>
                      </a:solidFill>
                      <a:prstDash val="solid"/>
                      <a:round/>
                      <a:headEnd type="none" w="med" len="med"/>
                      <a:tailEnd type="none" w="med" len="med"/>
                    </a:lnB>
                    <a:solidFill>
                      <a:schemeClr val="accent4">
                        <a:lumMod val="20000"/>
                        <a:lumOff val="80000"/>
                      </a:schemeClr>
                    </a:solidFill>
                  </a:tcPr>
                </a:tc>
                <a:tc>
                  <a:txBody>
                    <a:bodyPr/>
                    <a:lstStyle/>
                    <a:p>
                      <a:pPr algn="l"/>
                      <a:r>
                        <a:rPr lang="ja-JP" altLang="en-US" sz="1000" b="0">
                          <a:effectLst/>
                        </a:rPr>
                        <a:t>被監査者</a:t>
                      </a:r>
                    </a:p>
                  </a:txBody>
                  <a:tcPr marL="69069" marR="69069" marT="34534" marB="34534" anchor="ctr">
                    <a:lnL w="9525" cap="flat" cmpd="sng" algn="ctr">
                      <a:solidFill>
                        <a:srgbClr val="502A28"/>
                      </a:solidFill>
                      <a:prstDash val="solid"/>
                      <a:round/>
                      <a:headEnd type="none" w="med" len="med"/>
                      <a:tailEnd type="none" w="med" len="med"/>
                    </a:lnL>
                    <a:lnR w="9525" cap="flat" cmpd="sng" algn="ctr">
                      <a:solidFill>
                        <a:srgbClr val="502A28"/>
                      </a:solidFill>
                      <a:prstDash val="solid"/>
                      <a:round/>
                      <a:headEnd type="none" w="med" len="med"/>
                      <a:tailEnd type="none" w="med" len="med"/>
                    </a:lnR>
                    <a:lnT w="9525" cap="flat" cmpd="sng" algn="ctr">
                      <a:solidFill>
                        <a:srgbClr val="502A28"/>
                      </a:solidFill>
                      <a:prstDash val="solid"/>
                      <a:round/>
                      <a:headEnd type="none" w="med" len="med"/>
                      <a:tailEnd type="none" w="med" len="med"/>
                    </a:lnT>
                    <a:lnB w="9525" cap="flat" cmpd="sng" algn="ctr">
                      <a:solidFill>
                        <a:srgbClr val="502A28"/>
                      </a:solidFill>
                      <a:prstDash val="solid"/>
                      <a:round/>
                      <a:headEnd type="none" w="med" len="med"/>
                      <a:tailEnd type="none" w="med" len="med"/>
                    </a:lnB>
                    <a:solidFill>
                      <a:schemeClr val="accent4">
                        <a:lumMod val="20000"/>
                        <a:lumOff val="80000"/>
                      </a:schemeClr>
                    </a:solidFill>
                  </a:tcPr>
                </a:tc>
                <a:tc>
                  <a:txBody>
                    <a:bodyPr/>
                    <a:lstStyle/>
                    <a:p>
                      <a:pPr algn="l"/>
                      <a:r>
                        <a:rPr lang="ja-JP" altLang="en-US" sz="1000" b="0" dirty="0">
                          <a:effectLst/>
                        </a:rPr>
                        <a:t>監査人</a:t>
                      </a:r>
                    </a:p>
                  </a:txBody>
                  <a:tcPr marL="69069" marR="69069" marT="34534" marB="34534" anchor="ctr">
                    <a:lnL w="9525" cap="flat" cmpd="sng" algn="ctr">
                      <a:solidFill>
                        <a:srgbClr val="502A28"/>
                      </a:solidFill>
                      <a:prstDash val="solid"/>
                      <a:round/>
                      <a:headEnd type="none" w="med" len="med"/>
                      <a:tailEnd type="none" w="med" len="med"/>
                    </a:lnL>
                    <a:lnR w="9525" cap="flat" cmpd="sng" algn="ctr">
                      <a:solidFill>
                        <a:srgbClr val="502A28"/>
                      </a:solidFill>
                      <a:prstDash val="solid"/>
                      <a:round/>
                      <a:headEnd type="none" w="med" len="med"/>
                      <a:tailEnd type="none" w="med" len="med"/>
                    </a:lnR>
                    <a:lnT w="9525" cap="flat" cmpd="sng" algn="ctr">
                      <a:solidFill>
                        <a:srgbClr val="502A28"/>
                      </a:solidFill>
                      <a:prstDash val="solid"/>
                      <a:round/>
                      <a:headEnd type="none" w="med" len="med"/>
                      <a:tailEnd type="none" w="med" len="med"/>
                    </a:lnT>
                    <a:lnB w="9525" cap="flat" cmpd="sng" algn="ctr">
                      <a:solidFill>
                        <a:srgbClr val="502A28"/>
                      </a:solidFill>
                      <a:prstDash val="solid"/>
                      <a:round/>
                      <a:headEnd type="none" w="med" len="med"/>
                      <a:tailEnd type="none" w="med" len="med"/>
                    </a:lnB>
                    <a:solidFill>
                      <a:schemeClr val="accent4">
                        <a:lumMod val="20000"/>
                        <a:lumOff val="80000"/>
                      </a:schemeClr>
                    </a:solidFill>
                  </a:tcPr>
                </a:tc>
                <a:tc>
                  <a:txBody>
                    <a:bodyPr/>
                    <a:lstStyle/>
                    <a:p>
                      <a:pPr algn="l"/>
                      <a:r>
                        <a:rPr lang="ja-JP" altLang="en-US" sz="1000" b="0" dirty="0">
                          <a:effectLst/>
                        </a:rPr>
                        <a:t>内部</a:t>
                      </a:r>
                      <a:r>
                        <a:rPr lang="en-US" altLang="ja-JP" sz="1000" b="0" dirty="0">
                          <a:effectLst/>
                        </a:rPr>
                        <a:t>/</a:t>
                      </a:r>
                      <a:r>
                        <a:rPr lang="ja-JP" altLang="en-US" sz="1000" b="0" dirty="0">
                          <a:effectLst/>
                        </a:rPr>
                        <a:t>外部</a:t>
                      </a:r>
                    </a:p>
                  </a:txBody>
                  <a:tcPr marL="69069" marR="69069" marT="34534" marB="34534" anchor="ctr">
                    <a:lnL w="9525" cap="flat" cmpd="sng" algn="ctr">
                      <a:solidFill>
                        <a:srgbClr val="502A28"/>
                      </a:solidFill>
                      <a:prstDash val="solid"/>
                      <a:round/>
                      <a:headEnd type="none" w="med" len="med"/>
                      <a:tailEnd type="none" w="med" len="med"/>
                    </a:lnL>
                    <a:lnR w="9525" cap="flat" cmpd="sng" algn="ctr">
                      <a:solidFill>
                        <a:srgbClr val="502A28"/>
                      </a:solidFill>
                      <a:prstDash val="solid"/>
                      <a:round/>
                      <a:headEnd type="none" w="med" len="med"/>
                      <a:tailEnd type="none" w="med" len="med"/>
                    </a:lnR>
                    <a:lnT w="9525" cap="flat" cmpd="sng" algn="ctr">
                      <a:solidFill>
                        <a:srgbClr val="502A28"/>
                      </a:solidFill>
                      <a:prstDash val="solid"/>
                      <a:round/>
                      <a:headEnd type="none" w="med" len="med"/>
                      <a:tailEnd type="none" w="med" len="med"/>
                    </a:lnT>
                    <a:lnB w="9525" cap="flat" cmpd="sng" algn="ctr">
                      <a:solidFill>
                        <a:srgbClr val="502A28"/>
                      </a:solidFill>
                      <a:prstDash val="solid"/>
                      <a:round/>
                      <a:headEnd type="none" w="med" len="med"/>
                      <a:tailEnd type="none" w="med" len="med"/>
                    </a:lnB>
                    <a:solidFill>
                      <a:schemeClr val="accent4">
                        <a:lumMod val="20000"/>
                        <a:lumOff val="80000"/>
                      </a:schemeClr>
                    </a:solidFill>
                  </a:tcPr>
                </a:tc>
                <a:tc>
                  <a:txBody>
                    <a:bodyPr/>
                    <a:lstStyle/>
                    <a:p>
                      <a:pPr algn="l"/>
                      <a:r>
                        <a:rPr lang="ja-JP" altLang="en-US" sz="1000" b="0" dirty="0">
                          <a:effectLst/>
                        </a:rPr>
                        <a:t>内容</a:t>
                      </a:r>
                    </a:p>
                  </a:txBody>
                  <a:tcPr marL="69069" marR="69069" marT="34534" marB="34534" anchor="ctr">
                    <a:lnL w="9525" cap="flat" cmpd="sng" algn="ctr">
                      <a:solidFill>
                        <a:srgbClr val="502A28"/>
                      </a:solidFill>
                      <a:prstDash val="solid"/>
                      <a:round/>
                      <a:headEnd type="none" w="med" len="med"/>
                      <a:tailEnd type="none" w="med" len="med"/>
                    </a:lnL>
                    <a:lnR w="9525" cap="flat" cmpd="sng" algn="ctr">
                      <a:solidFill>
                        <a:srgbClr val="502A28"/>
                      </a:solidFill>
                      <a:prstDash val="solid"/>
                      <a:round/>
                      <a:headEnd type="none" w="med" len="med"/>
                      <a:tailEnd type="none" w="med" len="med"/>
                    </a:lnR>
                    <a:lnT w="9525" cap="flat" cmpd="sng" algn="ctr">
                      <a:solidFill>
                        <a:srgbClr val="502A28"/>
                      </a:solidFill>
                      <a:prstDash val="solid"/>
                      <a:round/>
                      <a:headEnd type="none" w="med" len="med"/>
                      <a:tailEnd type="none" w="med" len="med"/>
                    </a:lnT>
                    <a:lnB w="9525" cap="flat" cmpd="sng" algn="ctr">
                      <a:solidFill>
                        <a:srgbClr val="502A28"/>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992643710"/>
                  </a:ext>
                </a:extLst>
              </a:tr>
              <a:tr h="261321">
                <a:tc>
                  <a:txBody>
                    <a:bodyPr/>
                    <a:lstStyle/>
                    <a:p>
                      <a:r>
                        <a:rPr lang="zh-TW" altLang="en-US" sz="1000">
                          <a:effectLst/>
                          <a:latin typeface="inherit"/>
                        </a:rPr>
                        <a:t>保証報告書監査</a:t>
                      </a:r>
                    </a:p>
                  </a:txBody>
                  <a:tcPr marL="69069" marR="69069" marT="34534" marB="34534" anchor="ctr">
                    <a:lnL w="9525" cap="flat" cmpd="sng" algn="ctr">
                      <a:solidFill>
                        <a:srgbClr val="502A28"/>
                      </a:solidFill>
                      <a:prstDash val="solid"/>
                      <a:round/>
                      <a:headEnd type="none" w="med" len="med"/>
                      <a:tailEnd type="none" w="med" len="med"/>
                    </a:lnL>
                    <a:lnR w="9525" cap="flat" cmpd="sng" algn="ctr">
                      <a:solidFill>
                        <a:srgbClr val="502A28"/>
                      </a:solidFill>
                      <a:prstDash val="solid"/>
                      <a:round/>
                      <a:headEnd type="none" w="med" len="med"/>
                      <a:tailEnd type="none" w="med" len="med"/>
                    </a:lnR>
                    <a:lnT w="9525" cap="flat" cmpd="sng" algn="ctr">
                      <a:solidFill>
                        <a:srgbClr val="502A28"/>
                      </a:solidFill>
                      <a:prstDash val="solid"/>
                      <a:round/>
                      <a:headEnd type="none" w="med" len="med"/>
                      <a:tailEnd type="none" w="med" len="med"/>
                    </a:lnT>
                    <a:lnB w="9525" cap="flat" cmpd="sng" algn="ctr">
                      <a:solidFill>
                        <a:srgbClr val="502A28"/>
                      </a:solidFill>
                      <a:prstDash val="solid"/>
                      <a:round/>
                      <a:headEnd type="none" w="med" len="med"/>
                      <a:tailEnd type="none" w="med" len="med"/>
                    </a:lnB>
                    <a:solidFill>
                      <a:srgbClr val="FFFFFF"/>
                    </a:solidFill>
                  </a:tcPr>
                </a:tc>
                <a:tc>
                  <a:txBody>
                    <a:bodyPr/>
                    <a:lstStyle/>
                    <a:p>
                      <a:r>
                        <a:rPr lang="en-US" sz="1000" dirty="0">
                          <a:effectLst/>
                          <a:latin typeface="inherit"/>
                        </a:rPr>
                        <a:t>IT</a:t>
                      </a:r>
                      <a:r>
                        <a:rPr lang="ja-JP" altLang="en-US" sz="1000" dirty="0">
                          <a:effectLst/>
                          <a:latin typeface="inherit"/>
                        </a:rPr>
                        <a:t>運用部門</a:t>
                      </a:r>
                    </a:p>
                  </a:txBody>
                  <a:tcPr marL="69069" marR="69069" marT="34534" marB="34534" anchor="ctr">
                    <a:lnL w="9525" cap="flat" cmpd="sng" algn="ctr">
                      <a:solidFill>
                        <a:srgbClr val="502A28"/>
                      </a:solidFill>
                      <a:prstDash val="solid"/>
                      <a:round/>
                      <a:headEnd type="none" w="med" len="med"/>
                      <a:tailEnd type="none" w="med" len="med"/>
                    </a:lnL>
                    <a:lnR w="9525" cap="flat" cmpd="sng" algn="ctr">
                      <a:solidFill>
                        <a:srgbClr val="502A28"/>
                      </a:solidFill>
                      <a:prstDash val="solid"/>
                      <a:round/>
                      <a:headEnd type="none" w="med" len="med"/>
                      <a:tailEnd type="none" w="med" len="med"/>
                    </a:lnR>
                    <a:lnT w="9525" cap="flat" cmpd="sng" algn="ctr">
                      <a:solidFill>
                        <a:srgbClr val="502A28"/>
                      </a:solidFill>
                      <a:prstDash val="solid"/>
                      <a:round/>
                      <a:headEnd type="none" w="med" len="med"/>
                      <a:tailEnd type="none" w="med" len="med"/>
                    </a:lnT>
                    <a:lnB w="9525" cap="flat" cmpd="sng" algn="ctr">
                      <a:solidFill>
                        <a:srgbClr val="502A28"/>
                      </a:solidFill>
                      <a:prstDash val="solid"/>
                      <a:round/>
                      <a:headEnd type="none" w="med" len="med"/>
                      <a:tailEnd type="none" w="med" len="med"/>
                    </a:lnB>
                    <a:solidFill>
                      <a:srgbClr val="FFFFFF"/>
                    </a:solidFill>
                  </a:tcPr>
                </a:tc>
                <a:tc>
                  <a:txBody>
                    <a:bodyPr/>
                    <a:lstStyle/>
                    <a:p>
                      <a:r>
                        <a:rPr lang="zh-TW" altLang="en-US" sz="1000">
                          <a:effectLst/>
                          <a:latin typeface="inherit"/>
                        </a:rPr>
                        <a:t>外部監査法人</a:t>
                      </a:r>
                    </a:p>
                  </a:txBody>
                  <a:tcPr marL="69069" marR="69069" marT="34534" marB="34534" anchor="ctr">
                    <a:lnL w="9525" cap="flat" cmpd="sng" algn="ctr">
                      <a:solidFill>
                        <a:srgbClr val="502A28"/>
                      </a:solidFill>
                      <a:prstDash val="solid"/>
                      <a:round/>
                      <a:headEnd type="none" w="med" len="med"/>
                      <a:tailEnd type="none" w="med" len="med"/>
                    </a:lnL>
                    <a:lnR w="9525" cap="flat" cmpd="sng" algn="ctr">
                      <a:solidFill>
                        <a:srgbClr val="502A28"/>
                      </a:solidFill>
                      <a:prstDash val="solid"/>
                      <a:round/>
                      <a:headEnd type="none" w="med" len="med"/>
                      <a:tailEnd type="none" w="med" len="med"/>
                    </a:lnR>
                    <a:lnT w="9525" cap="flat" cmpd="sng" algn="ctr">
                      <a:solidFill>
                        <a:srgbClr val="502A28"/>
                      </a:solidFill>
                      <a:prstDash val="solid"/>
                      <a:round/>
                      <a:headEnd type="none" w="med" len="med"/>
                      <a:tailEnd type="none" w="med" len="med"/>
                    </a:lnT>
                    <a:lnB w="9525" cap="flat" cmpd="sng" algn="ctr">
                      <a:solidFill>
                        <a:srgbClr val="502A28"/>
                      </a:solidFill>
                      <a:prstDash val="solid"/>
                      <a:round/>
                      <a:headEnd type="none" w="med" len="med"/>
                      <a:tailEnd type="none" w="med" len="med"/>
                    </a:lnB>
                    <a:solidFill>
                      <a:srgbClr val="FFFFFF"/>
                    </a:solidFill>
                  </a:tcPr>
                </a:tc>
                <a:tc>
                  <a:txBody>
                    <a:bodyPr/>
                    <a:lstStyle/>
                    <a:p>
                      <a:r>
                        <a:rPr lang="ja-JP" altLang="en-US" sz="1000">
                          <a:effectLst/>
                          <a:latin typeface="inherit"/>
                        </a:rPr>
                        <a:t>外部監査</a:t>
                      </a:r>
                    </a:p>
                  </a:txBody>
                  <a:tcPr marL="69069" marR="69069" marT="34534" marB="34534" anchor="ctr">
                    <a:lnL w="9525" cap="flat" cmpd="sng" algn="ctr">
                      <a:solidFill>
                        <a:srgbClr val="502A28"/>
                      </a:solidFill>
                      <a:prstDash val="solid"/>
                      <a:round/>
                      <a:headEnd type="none" w="med" len="med"/>
                      <a:tailEnd type="none" w="med" len="med"/>
                    </a:lnL>
                    <a:lnR w="9525" cap="flat" cmpd="sng" algn="ctr">
                      <a:solidFill>
                        <a:srgbClr val="502A28"/>
                      </a:solidFill>
                      <a:prstDash val="solid"/>
                      <a:round/>
                      <a:headEnd type="none" w="med" len="med"/>
                      <a:tailEnd type="none" w="med" len="med"/>
                    </a:lnR>
                    <a:lnT w="9525" cap="flat" cmpd="sng" algn="ctr">
                      <a:solidFill>
                        <a:srgbClr val="502A28"/>
                      </a:solidFill>
                      <a:prstDash val="solid"/>
                      <a:round/>
                      <a:headEnd type="none" w="med" len="med"/>
                      <a:tailEnd type="none" w="med" len="med"/>
                    </a:lnT>
                    <a:lnB w="9525" cap="flat" cmpd="sng" algn="ctr">
                      <a:solidFill>
                        <a:srgbClr val="502A28"/>
                      </a:solidFill>
                      <a:prstDash val="solid"/>
                      <a:round/>
                      <a:headEnd type="none" w="med" len="med"/>
                      <a:tailEnd type="none" w="med" len="med"/>
                    </a:lnB>
                    <a:solidFill>
                      <a:srgbClr val="FFFFFF"/>
                    </a:solidFill>
                  </a:tcPr>
                </a:tc>
                <a:tc>
                  <a:txBody>
                    <a:bodyPr/>
                    <a:lstStyle/>
                    <a:p>
                      <a:r>
                        <a:rPr lang="en-US" altLang="ja-JP" sz="1000" dirty="0">
                          <a:effectLst/>
                          <a:latin typeface="inherit"/>
                        </a:rPr>
                        <a:t>IT</a:t>
                      </a:r>
                      <a:r>
                        <a:rPr lang="ja-JP" altLang="en-US" sz="1000" dirty="0">
                          <a:effectLst/>
                          <a:latin typeface="inherit"/>
                        </a:rPr>
                        <a:t>システムの安全性・信頼性を確認</a:t>
                      </a:r>
                    </a:p>
                  </a:txBody>
                  <a:tcPr marL="69069" marR="69069" marT="34534" marB="34534" anchor="ctr">
                    <a:lnL w="9525" cap="flat" cmpd="sng" algn="ctr">
                      <a:solidFill>
                        <a:srgbClr val="502A28"/>
                      </a:solidFill>
                      <a:prstDash val="solid"/>
                      <a:round/>
                      <a:headEnd type="none" w="med" len="med"/>
                      <a:tailEnd type="none" w="med" len="med"/>
                    </a:lnL>
                    <a:lnR w="9525" cap="flat" cmpd="sng" algn="ctr">
                      <a:solidFill>
                        <a:srgbClr val="502A28"/>
                      </a:solidFill>
                      <a:prstDash val="solid"/>
                      <a:round/>
                      <a:headEnd type="none" w="med" len="med"/>
                      <a:tailEnd type="none" w="med" len="med"/>
                    </a:lnR>
                    <a:lnT w="9525" cap="flat" cmpd="sng" algn="ctr">
                      <a:solidFill>
                        <a:srgbClr val="502A28"/>
                      </a:solidFill>
                      <a:prstDash val="solid"/>
                      <a:round/>
                      <a:headEnd type="none" w="med" len="med"/>
                      <a:tailEnd type="none" w="med" len="med"/>
                    </a:lnT>
                    <a:lnB w="9525" cap="flat" cmpd="sng" algn="ctr">
                      <a:solidFill>
                        <a:srgbClr val="502A28"/>
                      </a:solidFill>
                      <a:prstDash val="solid"/>
                      <a:round/>
                      <a:headEnd type="none" w="med" len="med"/>
                      <a:tailEnd type="none" w="med" len="med"/>
                    </a:lnB>
                    <a:solidFill>
                      <a:srgbClr val="FFFFFF"/>
                    </a:solidFill>
                  </a:tcPr>
                </a:tc>
                <a:extLst>
                  <a:ext uri="{0D108BD9-81ED-4DB2-BD59-A6C34878D82A}">
                    <a16:rowId xmlns:a16="http://schemas.microsoft.com/office/drawing/2014/main" val="3890016246"/>
                  </a:ext>
                </a:extLst>
              </a:tr>
              <a:tr h="354072">
                <a:tc>
                  <a:txBody>
                    <a:bodyPr/>
                    <a:lstStyle/>
                    <a:p>
                      <a:r>
                        <a:rPr lang="zh-TW" altLang="en-US" sz="1000">
                          <a:effectLst/>
                          <a:latin typeface="inherit"/>
                        </a:rPr>
                        <a:t>財務諸表監査</a:t>
                      </a:r>
                    </a:p>
                  </a:txBody>
                  <a:tcPr marL="69069" marR="69069" marT="34534" marB="34534" anchor="ctr">
                    <a:lnL w="9525" cap="flat" cmpd="sng" algn="ctr">
                      <a:solidFill>
                        <a:srgbClr val="502A28"/>
                      </a:solidFill>
                      <a:prstDash val="solid"/>
                      <a:round/>
                      <a:headEnd type="none" w="med" len="med"/>
                      <a:tailEnd type="none" w="med" len="med"/>
                    </a:lnL>
                    <a:lnR w="9525" cap="flat" cmpd="sng" algn="ctr">
                      <a:solidFill>
                        <a:srgbClr val="502A28"/>
                      </a:solidFill>
                      <a:prstDash val="solid"/>
                      <a:round/>
                      <a:headEnd type="none" w="med" len="med"/>
                      <a:tailEnd type="none" w="med" len="med"/>
                    </a:lnR>
                    <a:lnT w="9525" cap="flat" cmpd="sng" algn="ctr">
                      <a:solidFill>
                        <a:srgbClr val="502A28"/>
                      </a:solidFill>
                      <a:prstDash val="solid"/>
                      <a:round/>
                      <a:headEnd type="none" w="med" len="med"/>
                      <a:tailEnd type="none" w="med" len="med"/>
                    </a:lnT>
                    <a:lnB w="9525" cap="flat" cmpd="sng" algn="ctr">
                      <a:solidFill>
                        <a:srgbClr val="502A28"/>
                      </a:solidFill>
                      <a:prstDash val="solid"/>
                      <a:round/>
                      <a:headEnd type="none" w="med" len="med"/>
                      <a:tailEnd type="none" w="med" len="med"/>
                    </a:lnB>
                    <a:solidFill>
                      <a:srgbClr val="FFFFFF"/>
                    </a:solidFill>
                  </a:tcPr>
                </a:tc>
                <a:tc>
                  <a:txBody>
                    <a:bodyPr/>
                    <a:lstStyle/>
                    <a:p>
                      <a:r>
                        <a:rPr lang="ja-JP" altLang="en-US" sz="1000" dirty="0">
                          <a:effectLst/>
                          <a:latin typeface="inherit"/>
                        </a:rPr>
                        <a:t>経理部門</a:t>
                      </a:r>
                    </a:p>
                  </a:txBody>
                  <a:tcPr marL="69069" marR="69069" marT="34534" marB="34534" anchor="ctr">
                    <a:lnL w="9525" cap="flat" cmpd="sng" algn="ctr">
                      <a:solidFill>
                        <a:srgbClr val="502A28"/>
                      </a:solidFill>
                      <a:prstDash val="solid"/>
                      <a:round/>
                      <a:headEnd type="none" w="med" len="med"/>
                      <a:tailEnd type="none" w="med" len="med"/>
                    </a:lnL>
                    <a:lnR w="9525" cap="flat" cmpd="sng" algn="ctr">
                      <a:solidFill>
                        <a:srgbClr val="502A28"/>
                      </a:solidFill>
                      <a:prstDash val="solid"/>
                      <a:round/>
                      <a:headEnd type="none" w="med" len="med"/>
                      <a:tailEnd type="none" w="med" len="med"/>
                    </a:lnR>
                    <a:lnT w="9525" cap="flat" cmpd="sng" algn="ctr">
                      <a:solidFill>
                        <a:srgbClr val="502A28"/>
                      </a:solidFill>
                      <a:prstDash val="solid"/>
                      <a:round/>
                      <a:headEnd type="none" w="med" len="med"/>
                      <a:tailEnd type="none" w="med" len="med"/>
                    </a:lnT>
                    <a:lnB w="9525" cap="flat" cmpd="sng" algn="ctr">
                      <a:solidFill>
                        <a:srgbClr val="502A28"/>
                      </a:solidFill>
                      <a:prstDash val="solid"/>
                      <a:round/>
                      <a:headEnd type="none" w="med" len="med"/>
                      <a:tailEnd type="none" w="med" len="med"/>
                    </a:lnB>
                    <a:solidFill>
                      <a:srgbClr val="FFFFFF"/>
                    </a:solidFill>
                  </a:tcPr>
                </a:tc>
                <a:tc>
                  <a:txBody>
                    <a:bodyPr/>
                    <a:lstStyle/>
                    <a:p>
                      <a:r>
                        <a:rPr lang="zh-TW" altLang="en-US" sz="1000">
                          <a:effectLst/>
                          <a:latin typeface="inherit"/>
                        </a:rPr>
                        <a:t>外部監査法人</a:t>
                      </a:r>
                    </a:p>
                  </a:txBody>
                  <a:tcPr marL="69069" marR="69069" marT="34534" marB="34534" anchor="ctr">
                    <a:lnL w="9525" cap="flat" cmpd="sng" algn="ctr">
                      <a:solidFill>
                        <a:srgbClr val="502A28"/>
                      </a:solidFill>
                      <a:prstDash val="solid"/>
                      <a:round/>
                      <a:headEnd type="none" w="med" len="med"/>
                      <a:tailEnd type="none" w="med" len="med"/>
                    </a:lnL>
                    <a:lnR w="9525" cap="flat" cmpd="sng" algn="ctr">
                      <a:solidFill>
                        <a:srgbClr val="502A28"/>
                      </a:solidFill>
                      <a:prstDash val="solid"/>
                      <a:round/>
                      <a:headEnd type="none" w="med" len="med"/>
                      <a:tailEnd type="none" w="med" len="med"/>
                    </a:lnR>
                    <a:lnT w="9525" cap="flat" cmpd="sng" algn="ctr">
                      <a:solidFill>
                        <a:srgbClr val="502A28"/>
                      </a:solidFill>
                      <a:prstDash val="solid"/>
                      <a:round/>
                      <a:headEnd type="none" w="med" len="med"/>
                      <a:tailEnd type="none" w="med" len="med"/>
                    </a:lnT>
                    <a:lnB w="9525" cap="flat" cmpd="sng" algn="ctr">
                      <a:solidFill>
                        <a:srgbClr val="502A28"/>
                      </a:solidFill>
                      <a:prstDash val="solid"/>
                      <a:round/>
                      <a:headEnd type="none" w="med" len="med"/>
                      <a:tailEnd type="none" w="med" len="med"/>
                    </a:lnB>
                    <a:solidFill>
                      <a:srgbClr val="FFFFFF"/>
                    </a:solidFill>
                  </a:tcPr>
                </a:tc>
                <a:tc>
                  <a:txBody>
                    <a:bodyPr/>
                    <a:lstStyle/>
                    <a:p>
                      <a:r>
                        <a:rPr lang="ja-JP" altLang="en-US" sz="1000">
                          <a:effectLst/>
                          <a:latin typeface="inherit"/>
                        </a:rPr>
                        <a:t>外部監査</a:t>
                      </a:r>
                    </a:p>
                  </a:txBody>
                  <a:tcPr marL="69069" marR="69069" marT="34534" marB="34534" anchor="ctr">
                    <a:lnL w="9525" cap="flat" cmpd="sng" algn="ctr">
                      <a:solidFill>
                        <a:srgbClr val="502A28"/>
                      </a:solidFill>
                      <a:prstDash val="solid"/>
                      <a:round/>
                      <a:headEnd type="none" w="med" len="med"/>
                      <a:tailEnd type="none" w="med" len="med"/>
                    </a:lnL>
                    <a:lnR w="9525" cap="flat" cmpd="sng" algn="ctr">
                      <a:solidFill>
                        <a:srgbClr val="502A28"/>
                      </a:solidFill>
                      <a:prstDash val="solid"/>
                      <a:round/>
                      <a:headEnd type="none" w="med" len="med"/>
                      <a:tailEnd type="none" w="med" len="med"/>
                    </a:lnR>
                    <a:lnT w="9525" cap="flat" cmpd="sng" algn="ctr">
                      <a:solidFill>
                        <a:srgbClr val="502A28"/>
                      </a:solidFill>
                      <a:prstDash val="solid"/>
                      <a:round/>
                      <a:headEnd type="none" w="med" len="med"/>
                      <a:tailEnd type="none" w="med" len="med"/>
                    </a:lnT>
                    <a:lnB w="9525" cap="flat" cmpd="sng" algn="ctr">
                      <a:solidFill>
                        <a:srgbClr val="502A28"/>
                      </a:solidFill>
                      <a:prstDash val="solid"/>
                      <a:round/>
                      <a:headEnd type="none" w="med" len="med"/>
                      <a:tailEnd type="none" w="med" len="med"/>
                    </a:lnB>
                    <a:solidFill>
                      <a:srgbClr val="FFFFFF"/>
                    </a:solidFill>
                  </a:tcPr>
                </a:tc>
                <a:tc>
                  <a:txBody>
                    <a:bodyPr/>
                    <a:lstStyle/>
                    <a:p>
                      <a:r>
                        <a:rPr lang="ja-JP" altLang="en-US" sz="1000" dirty="0">
                          <a:effectLst/>
                          <a:latin typeface="inherit"/>
                        </a:rPr>
                        <a:t>財務データの正確性を評価</a:t>
                      </a:r>
                    </a:p>
                  </a:txBody>
                  <a:tcPr marL="69069" marR="69069" marT="34534" marB="34534" anchor="ctr">
                    <a:lnL w="9525" cap="flat" cmpd="sng" algn="ctr">
                      <a:solidFill>
                        <a:srgbClr val="502A28"/>
                      </a:solidFill>
                      <a:prstDash val="solid"/>
                      <a:round/>
                      <a:headEnd type="none" w="med" len="med"/>
                      <a:tailEnd type="none" w="med" len="med"/>
                    </a:lnL>
                    <a:lnR w="9525" cap="flat" cmpd="sng" algn="ctr">
                      <a:solidFill>
                        <a:srgbClr val="502A28"/>
                      </a:solidFill>
                      <a:prstDash val="solid"/>
                      <a:round/>
                      <a:headEnd type="none" w="med" len="med"/>
                      <a:tailEnd type="none" w="med" len="med"/>
                    </a:lnR>
                    <a:lnT w="9525" cap="flat" cmpd="sng" algn="ctr">
                      <a:solidFill>
                        <a:srgbClr val="502A28"/>
                      </a:solidFill>
                      <a:prstDash val="solid"/>
                      <a:round/>
                      <a:headEnd type="none" w="med" len="med"/>
                      <a:tailEnd type="none" w="med" len="med"/>
                    </a:lnT>
                    <a:lnB w="9525" cap="flat" cmpd="sng" algn="ctr">
                      <a:solidFill>
                        <a:srgbClr val="502A28"/>
                      </a:solidFill>
                      <a:prstDash val="solid"/>
                      <a:round/>
                      <a:headEnd type="none" w="med" len="med"/>
                      <a:tailEnd type="none" w="med" len="med"/>
                    </a:lnB>
                    <a:solidFill>
                      <a:srgbClr val="FFFFFF"/>
                    </a:solidFill>
                  </a:tcPr>
                </a:tc>
                <a:extLst>
                  <a:ext uri="{0D108BD9-81ED-4DB2-BD59-A6C34878D82A}">
                    <a16:rowId xmlns:a16="http://schemas.microsoft.com/office/drawing/2014/main" val="565830397"/>
                  </a:ext>
                </a:extLst>
              </a:tr>
              <a:tr h="354072">
                <a:tc>
                  <a:txBody>
                    <a:bodyPr/>
                    <a:lstStyle/>
                    <a:p>
                      <a:r>
                        <a:rPr lang="zh-TW" altLang="en-US" sz="1000">
                          <a:effectLst/>
                          <a:latin typeface="inherit"/>
                        </a:rPr>
                        <a:t>内部統制監査</a:t>
                      </a:r>
                    </a:p>
                  </a:txBody>
                  <a:tcPr marL="69069" marR="69069" marT="34534" marB="34534" anchor="ctr">
                    <a:lnL w="9525" cap="flat" cmpd="sng" algn="ctr">
                      <a:solidFill>
                        <a:srgbClr val="502A28"/>
                      </a:solidFill>
                      <a:prstDash val="solid"/>
                      <a:round/>
                      <a:headEnd type="none" w="med" len="med"/>
                      <a:tailEnd type="none" w="med" len="med"/>
                    </a:lnL>
                    <a:lnR w="9525" cap="flat" cmpd="sng" algn="ctr">
                      <a:solidFill>
                        <a:srgbClr val="502A28"/>
                      </a:solidFill>
                      <a:prstDash val="solid"/>
                      <a:round/>
                      <a:headEnd type="none" w="med" len="med"/>
                      <a:tailEnd type="none" w="med" len="med"/>
                    </a:lnR>
                    <a:lnT w="9525" cap="flat" cmpd="sng" algn="ctr">
                      <a:solidFill>
                        <a:srgbClr val="502A28"/>
                      </a:solidFill>
                      <a:prstDash val="solid"/>
                      <a:round/>
                      <a:headEnd type="none" w="med" len="med"/>
                      <a:tailEnd type="none" w="med" len="med"/>
                    </a:lnT>
                    <a:lnB w="9525" cap="flat" cmpd="sng" algn="ctr">
                      <a:solidFill>
                        <a:srgbClr val="502A28"/>
                      </a:solidFill>
                      <a:prstDash val="solid"/>
                      <a:round/>
                      <a:headEnd type="none" w="med" len="med"/>
                      <a:tailEnd type="none" w="med" len="med"/>
                    </a:lnB>
                    <a:solidFill>
                      <a:srgbClr val="FFFFFF"/>
                    </a:solidFill>
                  </a:tcPr>
                </a:tc>
                <a:tc>
                  <a:txBody>
                    <a:bodyPr/>
                    <a:lstStyle/>
                    <a:p>
                      <a:r>
                        <a:rPr lang="ja-JP" altLang="en-US" sz="1000" dirty="0">
                          <a:effectLst/>
                          <a:latin typeface="inherit"/>
                        </a:rPr>
                        <a:t>全社的業務プロセス</a:t>
                      </a:r>
                    </a:p>
                  </a:txBody>
                  <a:tcPr marL="69069" marR="69069" marT="34534" marB="34534" anchor="ctr">
                    <a:lnL w="9525" cap="flat" cmpd="sng" algn="ctr">
                      <a:solidFill>
                        <a:srgbClr val="502A28"/>
                      </a:solidFill>
                      <a:prstDash val="solid"/>
                      <a:round/>
                      <a:headEnd type="none" w="med" len="med"/>
                      <a:tailEnd type="none" w="med" len="med"/>
                    </a:lnL>
                    <a:lnR w="9525" cap="flat" cmpd="sng" algn="ctr">
                      <a:solidFill>
                        <a:srgbClr val="502A28"/>
                      </a:solidFill>
                      <a:prstDash val="solid"/>
                      <a:round/>
                      <a:headEnd type="none" w="med" len="med"/>
                      <a:tailEnd type="none" w="med" len="med"/>
                    </a:lnR>
                    <a:lnT w="9525" cap="flat" cmpd="sng" algn="ctr">
                      <a:solidFill>
                        <a:srgbClr val="502A28"/>
                      </a:solidFill>
                      <a:prstDash val="solid"/>
                      <a:round/>
                      <a:headEnd type="none" w="med" len="med"/>
                      <a:tailEnd type="none" w="med" len="med"/>
                    </a:lnT>
                    <a:lnB w="9525" cap="flat" cmpd="sng" algn="ctr">
                      <a:solidFill>
                        <a:srgbClr val="502A28"/>
                      </a:solidFill>
                      <a:prstDash val="solid"/>
                      <a:round/>
                      <a:headEnd type="none" w="med" len="med"/>
                      <a:tailEnd type="none" w="med" len="med"/>
                    </a:lnB>
                    <a:solidFill>
                      <a:srgbClr val="FFFFFF"/>
                    </a:solidFill>
                  </a:tcPr>
                </a:tc>
                <a:tc>
                  <a:txBody>
                    <a:bodyPr/>
                    <a:lstStyle/>
                    <a:p>
                      <a:r>
                        <a:rPr lang="zh-TW" altLang="en-US" sz="1000" dirty="0">
                          <a:effectLst/>
                          <a:latin typeface="inherit"/>
                        </a:rPr>
                        <a:t>内部監査部門</a:t>
                      </a:r>
                    </a:p>
                  </a:txBody>
                  <a:tcPr marL="69069" marR="69069" marT="34534" marB="34534" anchor="ctr">
                    <a:lnL w="9525" cap="flat" cmpd="sng" algn="ctr">
                      <a:solidFill>
                        <a:srgbClr val="502A28"/>
                      </a:solidFill>
                      <a:prstDash val="solid"/>
                      <a:round/>
                      <a:headEnd type="none" w="med" len="med"/>
                      <a:tailEnd type="none" w="med" len="med"/>
                    </a:lnL>
                    <a:lnR w="9525" cap="flat" cmpd="sng" algn="ctr">
                      <a:solidFill>
                        <a:srgbClr val="502A28"/>
                      </a:solidFill>
                      <a:prstDash val="solid"/>
                      <a:round/>
                      <a:headEnd type="none" w="med" len="med"/>
                      <a:tailEnd type="none" w="med" len="med"/>
                    </a:lnR>
                    <a:lnT w="9525" cap="flat" cmpd="sng" algn="ctr">
                      <a:solidFill>
                        <a:srgbClr val="502A28"/>
                      </a:solidFill>
                      <a:prstDash val="solid"/>
                      <a:round/>
                      <a:headEnd type="none" w="med" len="med"/>
                      <a:tailEnd type="none" w="med" len="med"/>
                    </a:lnT>
                    <a:lnB w="9525" cap="flat" cmpd="sng" algn="ctr">
                      <a:solidFill>
                        <a:srgbClr val="502A28"/>
                      </a:solidFill>
                      <a:prstDash val="solid"/>
                      <a:round/>
                      <a:headEnd type="none" w="med" len="med"/>
                      <a:tailEnd type="none" w="med" len="med"/>
                    </a:lnB>
                    <a:solidFill>
                      <a:srgbClr val="FFFFFF"/>
                    </a:solidFill>
                  </a:tcPr>
                </a:tc>
                <a:tc>
                  <a:txBody>
                    <a:bodyPr/>
                    <a:lstStyle/>
                    <a:p>
                      <a:r>
                        <a:rPr lang="ja-JP" altLang="en-US" sz="1000" dirty="0">
                          <a:effectLst/>
                          <a:latin typeface="inherit"/>
                        </a:rPr>
                        <a:t>内部監査</a:t>
                      </a:r>
                    </a:p>
                  </a:txBody>
                  <a:tcPr marL="69069" marR="69069" marT="34534" marB="34534" anchor="ctr">
                    <a:lnL w="9525" cap="flat" cmpd="sng" algn="ctr">
                      <a:solidFill>
                        <a:srgbClr val="502A28"/>
                      </a:solidFill>
                      <a:prstDash val="solid"/>
                      <a:round/>
                      <a:headEnd type="none" w="med" len="med"/>
                      <a:tailEnd type="none" w="med" len="med"/>
                    </a:lnL>
                    <a:lnR w="9525" cap="flat" cmpd="sng" algn="ctr">
                      <a:solidFill>
                        <a:srgbClr val="502A28"/>
                      </a:solidFill>
                      <a:prstDash val="solid"/>
                      <a:round/>
                      <a:headEnd type="none" w="med" len="med"/>
                      <a:tailEnd type="none" w="med" len="med"/>
                    </a:lnR>
                    <a:lnT w="9525" cap="flat" cmpd="sng" algn="ctr">
                      <a:solidFill>
                        <a:srgbClr val="502A28"/>
                      </a:solidFill>
                      <a:prstDash val="solid"/>
                      <a:round/>
                      <a:headEnd type="none" w="med" len="med"/>
                      <a:tailEnd type="none" w="med" len="med"/>
                    </a:lnT>
                    <a:lnB w="9525" cap="flat" cmpd="sng" algn="ctr">
                      <a:solidFill>
                        <a:srgbClr val="502A28"/>
                      </a:solidFill>
                      <a:prstDash val="solid"/>
                      <a:round/>
                      <a:headEnd type="none" w="med" len="med"/>
                      <a:tailEnd type="none" w="med" len="med"/>
                    </a:lnB>
                    <a:solidFill>
                      <a:srgbClr val="FFFFFF"/>
                    </a:solidFill>
                  </a:tcPr>
                </a:tc>
                <a:tc>
                  <a:txBody>
                    <a:bodyPr/>
                    <a:lstStyle/>
                    <a:p>
                      <a:r>
                        <a:rPr lang="ja-JP" altLang="en-US" sz="1000" dirty="0">
                          <a:effectLst/>
                          <a:latin typeface="inherit"/>
                        </a:rPr>
                        <a:t>統制体制の有効性を検証</a:t>
                      </a:r>
                    </a:p>
                  </a:txBody>
                  <a:tcPr marL="69069" marR="69069" marT="34534" marB="34534" anchor="ctr">
                    <a:lnL w="9525" cap="flat" cmpd="sng" algn="ctr">
                      <a:solidFill>
                        <a:srgbClr val="502A28"/>
                      </a:solidFill>
                      <a:prstDash val="solid"/>
                      <a:round/>
                      <a:headEnd type="none" w="med" len="med"/>
                      <a:tailEnd type="none" w="med" len="med"/>
                    </a:lnL>
                    <a:lnR w="9525" cap="flat" cmpd="sng" algn="ctr">
                      <a:solidFill>
                        <a:srgbClr val="502A28"/>
                      </a:solidFill>
                      <a:prstDash val="solid"/>
                      <a:round/>
                      <a:headEnd type="none" w="med" len="med"/>
                      <a:tailEnd type="none" w="med" len="med"/>
                    </a:lnR>
                    <a:lnT w="9525" cap="flat" cmpd="sng" algn="ctr">
                      <a:solidFill>
                        <a:srgbClr val="502A28"/>
                      </a:solidFill>
                      <a:prstDash val="solid"/>
                      <a:round/>
                      <a:headEnd type="none" w="med" len="med"/>
                      <a:tailEnd type="none" w="med" len="med"/>
                    </a:lnT>
                    <a:lnB w="9525" cap="flat" cmpd="sng" algn="ctr">
                      <a:solidFill>
                        <a:srgbClr val="502A28"/>
                      </a:solidFill>
                      <a:prstDash val="solid"/>
                      <a:round/>
                      <a:headEnd type="none" w="med" len="med"/>
                      <a:tailEnd type="none" w="med" len="med"/>
                    </a:lnB>
                    <a:solidFill>
                      <a:srgbClr val="FFFFFF"/>
                    </a:solidFill>
                  </a:tcPr>
                </a:tc>
                <a:extLst>
                  <a:ext uri="{0D108BD9-81ED-4DB2-BD59-A6C34878D82A}">
                    <a16:rowId xmlns:a16="http://schemas.microsoft.com/office/drawing/2014/main" val="2554954996"/>
                  </a:ext>
                </a:extLst>
              </a:tr>
              <a:tr h="372563">
                <a:tc>
                  <a:txBody>
                    <a:bodyPr/>
                    <a:lstStyle/>
                    <a:p>
                      <a:r>
                        <a:rPr lang="ja-JP" altLang="en-US" sz="1000">
                          <a:effectLst/>
                          <a:latin typeface="inherit"/>
                        </a:rPr>
                        <a:t>テーマ別監査</a:t>
                      </a:r>
                    </a:p>
                  </a:txBody>
                  <a:tcPr marL="69069" marR="69069" marT="34534" marB="34534" anchor="ctr">
                    <a:lnL w="9525" cap="flat" cmpd="sng" algn="ctr">
                      <a:solidFill>
                        <a:srgbClr val="502A28"/>
                      </a:solidFill>
                      <a:prstDash val="solid"/>
                      <a:round/>
                      <a:headEnd type="none" w="med" len="med"/>
                      <a:tailEnd type="none" w="med" len="med"/>
                    </a:lnL>
                    <a:lnR w="9525" cap="flat" cmpd="sng" algn="ctr">
                      <a:solidFill>
                        <a:srgbClr val="502A28"/>
                      </a:solidFill>
                      <a:prstDash val="solid"/>
                      <a:round/>
                      <a:headEnd type="none" w="med" len="med"/>
                      <a:tailEnd type="none" w="med" len="med"/>
                    </a:lnR>
                    <a:lnT w="9525" cap="flat" cmpd="sng" algn="ctr">
                      <a:solidFill>
                        <a:srgbClr val="502A28"/>
                      </a:solidFill>
                      <a:prstDash val="solid"/>
                      <a:round/>
                      <a:headEnd type="none" w="med" len="med"/>
                      <a:tailEnd type="none" w="med" len="med"/>
                    </a:lnT>
                    <a:lnB w="9525" cap="flat" cmpd="sng" algn="ctr">
                      <a:solidFill>
                        <a:srgbClr val="502A28"/>
                      </a:solidFill>
                      <a:prstDash val="solid"/>
                      <a:round/>
                      <a:headEnd type="none" w="med" len="med"/>
                      <a:tailEnd type="none" w="med" len="med"/>
                    </a:lnB>
                    <a:solidFill>
                      <a:srgbClr val="FFFFFF"/>
                    </a:solidFill>
                  </a:tcPr>
                </a:tc>
                <a:tc>
                  <a:txBody>
                    <a:bodyPr/>
                    <a:lstStyle/>
                    <a:p>
                      <a:r>
                        <a:rPr lang="ja-JP" altLang="en-US" sz="1000" dirty="0">
                          <a:effectLst/>
                          <a:latin typeface="inherit"/>
                        </a:rPr>
                        <a:t>特定部門（例</a:t>
                      </a:r>
                      <a:r>
                        <a:rPr lang="en-US" altLang="ja-JP" sz="1000" dirty="0">
                          <a:effectLst/>
                          <a:latin typeface="inherit"/>
                        </a:rPr>
                        <a:t>: </a:t>
                      </a:r>
                      <a:r>
                        <a:rPr lang="ja-JP" altLang="en-US" sz="1000" dirty="0">
                          <a:effectLst/>
                          <a:latin typeface="inherit"/>
                        </a:rPr>
                        <a:t>情報セキュリティ）</a:t>
                      </a:r>
                    </a:p>
                  </a:txBody>
                  <a:tcPr marL="69069" marR="69069" marT="34534" marB="34534" anchor="ctr">
                    <a:lnL w="9525" cap="flat" cmpd="sng" algn="ctr">
                      <a:solidFill>
                        <a:srgbClr val="502A28"/>
                      </a:solidFill>
                      <a:prstDash val="solid"/>
                      <a:round/>
                      <a:headEnd type="none" w="med" len="med"/>
                      <a:tailEnd type="none" w="med" len="med"/>
                    </a:lnL>
                    <a:lnR w="9525" cap="flat" cmpd="sng" algn="ctr">
                      <a:solidFill>
                        <a:srgbClr val="502A28"/>
                      </a:solidFill>
                      <a:prstDash val="solid"/>
                      <a:round/>
                      <a:headEnd type="none" w="med" len="med"/>
                      <a:tailEnd type="none" w="med" len="med"/>
                    </a:lnR>
                    <a:lnT w="9525" cap="flat" cmpd="sng" algn="ctr">
                      <a:solidFill>
                        <a:srgbClr val="502A28"/>
                      </a:solidFill>
                      <a:prstDash val="solid"/>
                      <a:round/>
                      <a:headEnd type="none" w="med" len="med"/>
                      <a:tailEnd type="none" w="med" len="med"/>
                    </a:lnT>
                    <a:lnB w="9525" cap="flat" cmpd="sng" algn="ctr">
                      <a:solidFill>
                        <a:srgbClr val="502A28"/>
                      </a:solidFill>
                      <a:prstDash val="solid"/>
                      <a:round/>
                      <a:headEnd type="none" w="med" len="med"/>
                      <a:tailEnd type="none" w="med" len="med"/>
                    </a:lnB>
                    <a:solidFill>
                      <a:srgbClr val="FFFFFF"/>
                    </a:solidFill>
                  </a:tcPr>
                </a:tc>
                <a:tc>
                  <a:txBody>
                    <a:bodyPr/>
                    <a:lstStyle/>
                    <a:p>
                      <a:r>
                        <a:rPr lang="zh-TW" altLang="en-US" sz="1000" dirty="0">
                          <a:effectLst/>
                          <a:latin typeface="inherit"/>
                        </a:rPr>
                        <a:t>内部監査部門</a:t>
                      </a:r>
                    </a:p>
                  </a:txBody>
                  <a:tcPr marL="69069" marR="69069" marT="34534" marB="34534" anchor="ctr">
                    <a:lnL w="9525" cap="flat" cmpd="sng" algn="ctr">
                      <a:solidFill>
                        <a:srgbClr val="502A28"/>
                      </a:solidFill>
                      <a:prstDash val="solid"/>
                      <a:round/>
                      <a:headEnd type="none" w="med" len="med"/>
                      <a:tailEnd type="none" w="med" len="med"/>
                    </a:lnL>
                    <a:lnR w="9525" cap="flat" cmpd="sng" algn="ctr">
                      <a:solidFill>
                        <a:srgbClr val="502A28"/>
                      </a:solidFill>
                      <a:prstDash val="solid"/>
                      <a:round/>
                      <a:headEnd type="none" w="med" len="med"/>
                      <a:tailEnd type="none" w="med" len="med"/>
                    </a:lnR>
                    <a:lnT w="9525" cap="flat" cmpd="sng" algn="ctr">
                      <a:solidFill>
                        <a:srgbClr val="502A28"/>
                      </a:solidFill>
                      <a:prstDash val="solid"/>
                      <a:round/>
                      <a:headEnd type="none" w="med" len="med"/>
                      <a:tailEnd type="none" w="med" len="med"/>
                    </a:lnT>
                    <a:lnB w="9525" cap="flat" cmpd="sng" algn="ctr">
                      <a:solidFill>
                        <a:srgbClr val="502A28"/>
                      </a:solidFill>
                      <a:prstDash val="solid"/>
                      <a:round/>
                      <a:headEnd type="none" w="med" len="med"/>
                      <a:tailEnd type="none" w="med" len="med"/>
                    </a:lnB>
                    <a:solidFill>
                      <a:srgbClr val="FFFFFF"/>
                    </a:solidFill>
                  </a:tcPr>
                </a:tc>
                <a:tc>
                  <a:txBody>
                    <a:bodyPr/>
                    <a:lstStyle/>
                    <a:p>
                      <a:r>
                        <a:rPr lang="ja-JP" altLang="en-US" sz="1000" dirty="0">
                          <a:effectLst/>
                          <a:latin typeface="inherit"/>
                        </a:rPr>
                        <a:t>内部監査</a:t>
                      </a:r>
                    </a:p>
                  </a:txBody>
                  <a:tcPr marL="69069" marR="69069" marT="34534" marB="34534" anchor="ctr">
                    <a:lnL w="9525" cap="flat" cmpd="sng" algn="ctr">
                      <a:solidFill>
                        <a:srgbClr val="502A28"/>
                      </a:solidFill>
                      <a:prstDash val="solid"/>
                      <a:round/>
                      <a:headEnd type="none" w="med" len="med"/>
                      <a:tailEnd type="none" w="med" len="med"/>
                    </a:lnL>
                    <a:lnR w="9525" cap="flat" cmpd="sng" algn="ctr">
                      <a:solidFill>
                        <a:srgbClr val="502A28"/>
                      </a:solidFill>
                      <a:prstDash val="solid"/>
                      <a:round/>
                      <a:headEnd type="none" w="med" len="med"/>
                      <a:tailEnd type="none" w="med" len="med"/>
                    </a:lnR>
                    <a:lnT w="9525" cap="flat" cmpd="sng" algn="ctr">
                      <a:solidFill>
                        <a:srgbClr val="502A28"/>
                      </a:solidFill>
                      <a:prstDash val="solid"/>
                      <a:round/>
                      <a:headEnd type="none" w="med" len="med"/>
                      <a:tailEnd type="none" w="med" len="med"/>
                    </a:lnT>
                    <a:lnB w="9525" cap="flat" cmpd="sng" algn="ctr">
                      <a:solidFill>
                        <a:srgbClr val="502A28"/>
                      </a:solidFill>
                      <a:prstDash val="solid"/>
                      <a:round/>
                      <a:headEnd type="none" w="med" len="med"/>
                      <a:tailEnd type="none" w="med" len="med"/>
                    </a:lnB>
                    <a:solidFill>
                      <a:srgbClr val="FFFFFF"/>
                    </a:solidFill>
                  </a:tcPr>
                </a:tc>
                <a:tc>
                  <a:txBody>
                    <a:bodyPr/>
                    <a:lstStyle/>
                    <a:p>
                      <a:r>
                        <a:rPr lang="ja-JP" altLang="en-US" sz="1000">
                          <a:effectLst/>
                          <a:latin typeface="inherit"/>
                        </a:rPr>
                        <a:t>特定領域の課題を重点的に評価</a:t>
                      </a:r>
                    </a:p>
                  </a:txBody>
                  <a:tcPr marL="69069" marR="69069" marT="34534" marB="34534" anchor="ctr">
                    <a:lnL w="9525" cap="flat" cmpd="sng" algn="ctr">
                      <a:solidFill>
                        <a:srgbClr val="502A28"/>
                      </a:solidFill>
                      <a:prstDash val="solid"/>
                      <a:round/>
                      <a:headEnd type="none" w="med" len="med"/>
                      <a:tailEnd type="none" w="med" len="med"/>
                    </a:lnL>
                    <a:lnR w="9525" cap="flat" cmpd="sng" algn="ctr">
                      <a:solidFill>
                        <a:srgbClr val="502A28"/>
                      </a:solidFill>
                      <a:prstDash val="solid"/>
                      <a:round/>
                      <a:headEnd type="none" w="med" len="med"/>
                      <a:tailEnd type="none" w="med" len="med"/>
                    </a:lnR>
                    <a:lnT w="9525" cap="flat" cmpd="sng" algn="ctr">
                      <a:solidFill>
                        <a:srgbClr val="502A28"/>
                      </a:solidFill>
                      <a:prstDash val="solid"/>
                      <a:round/>
                      <a:headEnd type="none" w="med" len="med"/>
                      <a:tailEnd type="none" w="med" len="med"/>
                    </a:lnT>
                    <a:lnB w="9525" cap="flat" cmpd="sng" algn="ctr">
                      <a:solidFill>
                        <a:srgbClr val="502A28"/>
                      </a:solidFill>
                      <a:prstDash val="solid"/>
                      <a:round/>
                      <a:headEnd type="none" w="med" len="med"/>
                      <a:tailEnd type="none" w="med" len="med"/>
                    </a:lnB>
                    <a:solidFill>
                      <a:srgbClr val="FFFFFF"/>
                    </a:solidFill>
                  </a:tcPr>
                </a:tc>
                <a:extLst>
                  <a:ext uri="{0D108BD9-81ED-4DB2-BD59-A6C34878D82A}">
                    <a16:rowId xmlns:a16="http://schemas.microsoft.com/office/drawing/2014/main" val="4204708115"/>
                  </a:ext>
                </a:extLst>
              </a:tr>
              <a:tr h="372563">
                <a:tc>
                  <a:txBody>
                    <a:bodyPr/>
                    <a:lstStyle/>
                    <a:p>
                      <a:r>
                        <a:rPr lang="ja-JP" altLang="en-US" sz="1000">
                          <a:effectLst/>
                          <a:latin typeface="inherit"/>
                        </a:rPr>
                        <a:t>業務監査</a:t>
                      </a:r>
                    </a:p>
                  </a:txBody>
                  <a:tcPr marL="69069" marR="69069" marT="34534" marB="34534" anchor="ctr">
                    <a:lnL w="9525" cap="flat" cmpd="sng" algn="ctr">
                      <a:solidFill>
                        <a:srgbClr val="502A28"/>
                      </a:solidFill>
                      <a:prstDash val="solid"/>
                      <a:round/>
                      <a:headEnd type="none" w="med" len="med"/>
                      <a:tailEnd type="none" w="med" len="med"/>
                    </a:lnL>
                    <a:lnR w="9525" cap="flat" cmpd="sng" algn="ctr">
                      <a:solidFill>
                        <a:srgbClr val="502A28"/>
                      </a:solidFill>
                      <a:prstDash val="solid"/>
                      <a:round/>
                      <a:headEnd type="none" w="med" len="med"/>
                      <a:tailEnd type="none" w="med" len="med"/>
                    </a:lnR>
                    <a:lnT w="9525" cap="flat" cmpd="sng" algn="ctr">
                      <a:solidFill>
                        <a:srgbClr val="502A28"/>
                      </a:solidFill>
                      <a:prstDash val="solid"/>
                      <a:round/>
                      <a:headEnd type="none" w="med" len="med"/>
                      <a:tailEnd type="none" w="med" len="med"/>
                    </a:lnT>
                    <a:lnB w="9525" cap="flat" cmpd="sng" algn="ctr">
                      <a:solidFill>
                        <a:srgbClr val="502A28"/>
                      </a:solidFill>
                      <a:prstDash val="solid"/>
                      <a:round/>
                      <a:headEnd type="none" w="med" len="med"/>
                      <a:tailEnd type="none" w="med" len="med"/>
                    </a:lnB>
                    <a:solidFill>
                      <a:srgbClr val="FFFFFF"/>
                    </a:solidFill>
                  </a:tcPr>
                </a:tc>
                <a:tc>
                  <a:txBody>
                    <a:bodyPr/>
                    <a:lstStyle/>
                    <a:p>
                      <a:r>
                        <a:rPr lang="ja-JP" altLang="en-US" sz="1000" dirty="0">
                          <a:effectLst/>
                          <a:latin typeface="inherit"/>
                        </a:rPr>
                        <a:t>業務部門</a:t>
                      </a:r>
                    </a:p>
                  </a:txBody>
                  <a:tcPr marL="69069" marR="69069" marT="34534" marB="34534" anchor="ctr">
                    <a:lnL w="9525" cap="flat" cmpd="sng" algn="ctr">
                      <a:solidFill>
                        <a:srgbClr val="502A28"/>
                      </a:solidFill>
                      <a:prstDash val="solid"/>
                      <a:round/>
                      <a:headEnd type="none" w="med" len="med"/>
                      <a:tailEnd type="none" w="med" len="med"/>
                    </a:lnL>
                    <a:lnR w="9525" cap="flat" cmpd="sng" algn="ctr">
                      <a:solidFill>
                        <a:srgbClr val="502A28"/>
                      </a:solidFill>
                      <a:prstDash val="solid"/>
                      <a:round/>
                      <a:headEnd type="none" w="med" len="med"/>
                      <a:tailEnd type="none" w="med" len="med"/>
                    </a:lnR>
                    <a:lnT w="9525" cap="flat" cmpd="sng" algn="ctr">
                      <a:solidFill>
                        <a:srgbClr val="502A28"/>
                      </a:solidFill>
                      <a:prstDash val="solid"/>
                      <a:round/>
                      <a:headEnd type="none" w="med" len="med"/>
                      <a:tailEnd type="none" w="med" len="med"/>
                    </a:lnT>
                    <a:lnB w="9525" cap="flat" cmpd="sng" algn="ctr">
                      <a:solidFill>
                        <a:srgbClr val="502A28"/>
                      </a:solidFill>
                      <a:prstDash val="solid"/>
                      <a:round/>
                      <a:headEnd type="none" w="med" len="med"/>
                      <a:tailEnd type="none" w="med" len="med"/>
                    </a:lnB>
                    <a:solidFill>
                      <a:srgbClr val="FFFFFF"/>
                    </a:solidFill>
                  </a:tcPr>
                </a:tc>
                <a:tc>
                  <a:txBody>
                    <a:bodyPr/>
                    <a:lstStyle/>
                    <a:p>
                      <a:r>
                        <a:rPr lang="zh-TW" altLang="en-US" sz="1000" dirty="0">
                          <a:effectLst/>
                          <a:latin typeface="inherit"/>
                        </a:rPr>
                        <a:t>内部監査部門</a:t>
                      </a:r>
                    </a:p>
                  </a:txBody>
                  <a:tcPr marL="69069" marR="69069" marT="34534" marB="34534" anchor="ctr">
                    <a:lnL w="9525" cap="flat" cmpd="sng" algn="ctr">
                      <a:solidFill>
                        <a:srgbClr val="502A28"/>
                      </a:solidFill>
                      <a:prstDash val="solid"/>
                      <a:round/>
                      <a:headEnd type="none" w="med" len="med"/>
                      <a:tailEnd type="none" w="med" len="med"/>
                    </a:lnL>
                    <a:lnR w="9525" cap="flat" cmpd="sng" algn="ctr">
                      <a:solidFill>
                        <a:srgbClr val="502A28"/>
                      </a:solidFill>
                      <a:prstDash val="solid"/>
                      <a:round/>
                      <a:headEnd type="none" w="med" len="med"/>
                      <a:tailEnd type="none" w="med" len="med"/>
                    </a:lnR>
                    <a:lnT w="9525" cap="flat" cmpd="sng" algn="ctr">
                      <a:solidFill>
                        <a:srgbClr val="502A28"/>
                      </a:solidFill>
                      <a:prstDash val="solid"/>
                      <a:round/>
                      <a:headEnd type="none" w="med" len="med"/>
                      <a:tailEnd type="none" w="med" len="med"/>
                    </a:lnT>
                    <a:lnB w="9525" cap="flat" cmpd="sng" algn="ctr">
                      <a:solidFill>
                        <a:srgbClr val="502A28"/>
                      </a:solidFill>
                      <a:prstDash val="solid"/>
                      <a:round/>
                      <a:headEnd type="none" w="med" len="med"/>
                      <a:tailEnd type="none" w="med" len="med"/>
                    </a:lnB>
                    <a:solidFill>
                      <a:srgbClr val="FFFFFF"/>
                    </a:solidFill>
                  </a:tcPr>
                </a:tc>
                <a:tc>
                  <a:txBody>
                    <a:bodyPr/>
                    <a:lstStyle/>
                    <a:p>
                      <a:r>
                        <a:rPr lang="ja-JP" altLang="en-US" sz="1000">
                          <a:effectLst/>
                          <a:latin typeface="inherit"/>
                        </a:rPr>
                        <a:t>内部監査</a:t>
                      </a:r>
                    </a:p>
                  </a:txBody>
                  <a:tcPr marL="69069" marR="69069" marT="34534" marB="34534" anchor="ctr">
                    <a:lnL w="9525" cap="flat" cmpd="sng" algn="ctr">
                      <a:solidFill>
                        <a:srgbClr val="502A28"/>
                      </a:solidFill>
                      <a:prstDash val="solid"/>
                      <a:round/>
                      <a:headEnd type="none" w="med" len="med"/>
                      <a:tailEnd type="none" w="med" len="med"/>
                    </a:lnL>
                    <a:lnR w="9525" cap="flat" cmpd="sng" algn="ctr">
                      <a:solidFill>
                        <a:srgbClr val="502A28"/>
                      </a:solidFill>
                      <a:prstDash val="solid"/>
                      <a:round/>
                      <a:headEnd type="none" w="med" len="med"/>
                      <a:tailEnd type="none" w="med" len="med"/>
                    </a:lnR>
                    <a:lnT w="9525" cap="flat" cmpd="sng" algn="ctr">
                      <a:solidFill>
                        <a:srgbClr val="502A28"/>
                      </a:solidFill>
                      <a:prstDash val="solid"/>
                      <a:round/>
                      <a:headEnd type="none" w="med" len="med"/>
                      <a:tailEnd type="none" w="med" len="med"/>
                    </a:lnT>
                    <a:lnB w="9525" cap="flat" cmpd="sng" algn="ctr">
                      <a:solidFill>
                        <a:srgbClr val="502A28"/>
                      </a:solidFill>
                      <a:prstDash val="solid"/>
                      <a:round/>
                      <a:headEnd type="none" w="med" len="med"/>
                      <a:tailEnd type="none" w="med" len="med"/>
                    </a:lnB>
                    <a:solidFill>
                      <a:srgbClr val="FFFFFF"/>
                    </a:solidFill>
                  </a:tcPr>
                </a:tc>
                <a:tc>
                  <a:txBody>
                    <a:bodyPr/>
                    <a:lstStyle/>
                    <a:p>
                      <a:r>
                        <a:rPr lang="ja-JP" altLang="en-US" sz="1000" dirty="0">
                          <a:effectLst/>
                          <a:latin typeface="inherit"/>
                        </a:rPr>
                        <a:t>業務効率とリスクの洗い出し</a:t>
                      </a:r>
                    </a:p>
                  </a:txBody>
                  <a:tcPr marL="69069" marR="69069" marT="34534" marB="34534" anchor="ctr">
                    <a:lnL w="9525" cap="flat" cmpd="sng" algn="ctr">
                      <a:solidFill>
                        <a:srgbClr val="502A28"/>
                      </a:solidFill>
                      <a:prstDash val="solid"/>
                      <a:round/>
                      <a:headEnd type="none" w="med" len="med"/>
                      <a:tailEnd type="none" w="med" len="med"/>
                    </a:lnL>
                    <a:lnR w="9525" cap="flat" cmpd="sng" algn="ctr">
                      <a:solidFill>
                        <a:srgbClr val="502A28"/>
                      </a:solidFill>
                      <a:prstDash val="solid"/>
                      <a:round/>
                      <a:headEnd type="none" w="med" len="med"/>
                      <a:tailEnd type="none" w="med" len="med"/>
                    </a:lnR>
                    <a:lnT w="9525" cap="flat" cmpd="sng" algn="ctr">
                      <a:solidFill>
                        <a:srgbClr val="502A28"/>
                      </a:solidFill>
                      <a:prstDash val="solid"/>
                      <a:round/>
                      <a:headEnd type="none" w="med" len="med"/>
                      <a:tailEnd type="none" w="med" len="med"/>
                    </a:lnT>
                    <a:lnB w="9525" cap="flat" cmpd="sng" algn="ctr">
                      <a:solidFill>
                        <a:srgbClr val="502A28"/>
                      </a:solidFill>
                      <a:prstDash val="solid"/>
                      <a:round/>
                      <a:headEnd type="none" w="med" len="med"/>
                      <a:tailEnd type="none" w="med" len="med"/>
                    </a:lnB>
                    <a:solidFill>
                      <a:srgbClr val="FFFFFF"/>
                    </a:solidFill>
                  </a:tcPr>
                </a:tc>
                <a:extLst>
                  <a:ext uri="{0D108BD9-81ED-4DB2-BD59-A6C34878D82A}">
                    <a16:rowId xmlns:a16="http://schemas.microsoft.com/office/drawing/2014/main" val="627085049"/>
                  </a:ext>
                </a:extLst>
              </a:tr>
            </a:tbl>
          </a:graphicData>
        </a:graphic>
      </p:graphicFrame>
    </p:spTree>
    <p:extLst>
      <p:ext uri="{BB962C8B-B14F-4D97-AF65-F5344CB8AC3E}">
        <p14:creationId xmlns:p14="http://schemas.microsoft.com/office/powerpoint/2010/main" val="1874108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52F412-C9A2-E219-4D07-67D4A3DEEEF1}"/>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68973C3B-6E94-52D0-346E-07C9E3D2376F}"/>
              </a:ext>
            </a:extLst>
          </p:cNvPr>
          <p:cNvSpPr>
            <a:spLocks noGrp="1"/>
          </p:cNvSpPr>
          <p:nvPr>
            <p:ph type="ctrTitle"/>
          </p:nvPr>
        </p:nvSpPr>
        <p:spPr>
          <a:xfrm>
            <a:off x="0" y="0"/>
            <a:ext cx="12192000" cy="572655"/>
          </a:xfrm>
        </p:spPr>
        <p:txBody>
          <a:bodyPr>
            <a:normAutofit/>
          </a:bodyPr>
          <a:lstStyle/>
          <a:p>
            <a:pPr algn="l"/>
            <a:r>
              <a:rPr lang="ja-JP" altLang="en-US" sz="1600" b="1" dirty="0">
                <a:latin typeface="Arial" panose="020B0604020202020204" pitchFamily="34" charset="0"/>
                <a:ea typeface="+mn-ea"/>
                <a:cs typeface="Arial" panose="020B0604020202020204" pitchFamily="34" charset="0"/>
              </a:rPr>
              <a:t>参考文献</a:t>
            </a:r>
            <a:endParaRPr kumimoji="1" lang="ja-JP" altLang="en-US" sz="1600" dirty="0">
              <a:latin typeface="Arial" panose="020B0604020202020204" pitchFamily="34" charset="0"/>
              <a:ea typeface="+mn-ea"/>
              <a:cs typeface="Arial" panose="020B0604020202020204" pitchFamily="34" charset="0"/>
            </a:endParaRPr>
          </a:p>
        </p:txBody>
      </p:sp>
      <p:sp>
        <p:nvSpPr>
          <p:cNvPr id="5" name="字幕 2">
            <a:extLst>
              <a:ext uri="{FF2B5EF4-FFF2-40B4-BE49-F238E27FC236}">
                <a16:creationId xmlns:a16="http://schemas.microsoft.com/office/drawing/2014/main" id="{CDB7FB94-E34D-256D-7F31-8EF92F402F14}"/>
              </a:ext>
            </a:extLst>
          </p:cNvPr>
          <p:cNvSpPr txBox="1">
            <a:spLocks/>
          </p:cNvSpPr>
          <p:nvPr/>
        </p:nvSpPr>
        <p:spPr>
          <a:xfrm>
            <a:off x="203205" y="729673"/>
            <a:ext cx="11610104" cy="5200072"/>
          </a:xfrm>
          <a:prstGeom prst="rect">
            <a:avLst/>
          </a:prstGeom>
          <a:ln>
            <a:solidFill>
              <a:srgbClr val="0000FF"/>
            </a:solidFill>
          </a:ln>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342900" indent="-342900" algn="l">
              <a:buAutoNum type="arabicPeriod"/>
            </a:pPr>
            <a:endParaRPr lang="ja-JP" altLang="ja-JP" sz="1200" b="1" kern="100" dirty="0">
              <a:effectLst/>
              <a:cs typeface="Times New Roman" panose="02020603050405020304" pitchFamily="18" charset="0"/>
            </a:endParaRPr>
          </a:p>
        </p:txBody>
      </p:sp>
      <p:sp>
        <p:nvSpPr>
          <p:cNvPr id="6" name="字幕 2">
            <a:extLst>
              <a:ext uri="{FF2B5EF4-FFF2-40B4-BE49-F238E27FC236}">
                <a16:creationId xmlns:a16="http://schemas.microsoft.com/office/drawing/2014/main" id="{19CF71C3-5041-E3C1-4934-25A2957115B7}"/>
              </a:ext>
            </a:extLst>
          </p:cNvPr>
          <p:cNvSpPr txBox="1">
            <a:spLocks/>
          </p:cNvSpPr>
          <p:nvPr/>
        </p:nvSpPr>
        <p:spPr>
          <a:xfrm>
            <a:off x="203205" y="2503539"/>
            <a:ext cx="11785590" cy="34636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400" dirty="0"/>
              <a:t>金融庁「株式会社</a:t>
            </a:r>
            <a:r>
              <a:rPr lang="en-US" altLang="ja-JP" sz="1400" dirty="0"/>
              <a:t>DMM Bitcoin</a:t>
            </a:r>
            <a:r>
              <a:rPr lang="ja-JP" altLang="en-US" sz="1400" dirty="0"/>
              <a:t>に対する行政処分について」：</a:t>
            </a:r>
            <a:r>
              <a:rPr lang="en-US" altLang="ja-JP" sz="1600" b="1" dirty="0">
                <a:cs typeface="Arial" panose="020B0604020202020204" pitchFamily="34" charset="0"/>
                <a:hlinkClick r:id="rId2"/>
              </a:rPr>
              <a:t>https://www.fsa.go.jp/news/r6/sonota/20240926/20240926.html</a:t>
            </a:r>
            <a:endParaRPr lang="ja-JP" altLang="en-US" sz="1600" b="1" dirty="0">
              <a:cs typeface="Arial" panose="020B0604020202020204" pitchFamily="34" charset="0"/>
            </a:endParaRPr>
          </a:p>
        </p:txBody>
      </p:sp>
      <p:sp>
        <p:nvSpPr>
          <p:cNvPr id="8" name="字幕 7">
            <a:extLst>
              <a:ext uri="{FF2B5EF4-FFF2-40B4-BE49-F238E27FC236}">
                <a16:creationId xmlns:a16="http://schemas.microsoft.com/office/drawing/2014/main" id="{1E0F7B8E-0854-50EA-5BDE-8BF5CC34B0A9}"/>
              </a:ext>
            </a:extLst>
          </p:cNvPr>
          <p:cNvSpPr>
            <a:spLocks noGrp="1"/>
          </p:cNvSpPr>
          <p:nvPr>
            <p:ph type="subTitle" idx="1"/>
          </p:nvPr>
        </p:nvSpPr>
        <p:spPr>
          <a:xfrm>
            <a:off x="203205" y="854689"/>
            <a:ext cx="11279909" cy="702988"/>
          </a:xfrm>
        </p:spPr>
        <p:txBody>
          <a:bodyPr>
            <a:normAutofit/>
          </a:bodyPr>
          <a:lstStyle/>
          <a:p>
            <a:endParaRPr lang="en-US" altLang="ja-JP" sz="1400" dirty="0"/>
          </a:p>
          <a:p>
            <a:pPr algn="l"/>
            <a:r>
              <a:rPr lang="ja-JP" altLang="en-US" sz="1400" dirty="0"/>
              <a:t>金融庁サイバーセキュリティガイドライン（令和</a:t>
            </a:r>
            <a:r>
              <a:rPr lang="en-US" altLang="ja-JP" sz="1400" dirty="0"/>
              <a:t>6</a:t>
            </a:r>
            <a:r>
              <a:rPr lang="ja-JP" altLang="en-US" sz="1400" dirty="0"/>
              <a:t>年</a:t>
            </a:r>
            <a:r>
              <a:rPr lang="en-US" altLang="ja-JP" sz="1400" dirty="0"/>
              <a:t>10</a:t>
            </a:r>
            <a:r>
              <a:rPr lang="ja-JP" altLang="en-US" sz="1400" dirty="0"/>
              <a:t>月</a:t>
            </a:r>
            <a:r>
              <a:rPr lang="en-US" altLang="ja-JP" sz="1400" dirty="0"/>
              <a:t>4</a:t>
            </a:r>
            <a:r>
              <a:rPr lang="ja-JP" altLang="en-US" sz="1400" dirty="0"/>
              <a:t>日公表）：</a:t>
            </a:r>
            <a:r>
              <a:rPr lang="en-US" altLang="ja-JP" sz="1400" dirty="0">
                <a:solidFill>
                  <a:srgbClr val="96607D"/>
                </a:solidFill>
                <a:hlinkClick r:id="rId3">
                  <a:extLst>
                    <a:ext uri="{A12FA001-AC4F-418D-AE19-62706E023703}">
                      <ahyp:hlinkClr xmlns:ahyp="http://schemas.microsoft.com/office/drawing/2018/hyperlinkcolor" val="tx"/>
                    </a:ext>
                  </a:extLst>
                </a:hlinkClick>
              </a:rPr>
              <a:t>https://www.fsa.go.jp/news/r5/sonota/20240628-2/17.pdf</a:t>
            </a:r>
            <a:endParaRPr lang="ja-JP" altLang="en-US" sz="1400" dirty="0"/>
          </a:p>
        </p:txBody>
      </p:sp>
      <p:sp>
        <p:nvSpPr>
          <p:cNvPr id="9" name="字幕 7">
            <a:extLst>
              <a:ext uri="{FF2B5EF4-FFF2-40B4-BE49-F238E27FC236}">
                <a16:creationId xmlns:a16="http://schemas.microsoft.com/office/drawing/2014/main" id="{5EE88119-4654-2827-863E-6C1C7AB53176}"/>
              </a:ext>
            </a:extLst>
          </p:cNvPr>
          <p:cNvSpPr txBox="1">
            <a:spLocks/>
          </p:cNvSpPr>
          <p:nvPr/>
        </p:nvSpPr>
        <p:spPr>
          <a:xfrm>
            <a:off x="203205" y="1625125"/>
            <a:ext cx="9144000" cy="543595"/>
          </a:xfrm>
          <a:prstGeom prst="rect">
            <a:avLst/>
          </a:prstGeom>
        </p:spPr>
        <p:txBody>
          <a:bodyPr vert="horz" lIns="91440" tIns="45720" rIns="91440" bIns="45720" rtlCol="0">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endParaRPr lang="en-US" altLang="ja-JP" sz="1500" dirty="0"/>
          </a:p>
          <a:p>
            <a:pPr algn="l"/>
            <a:r>
              <a:rPr lang="ja-JP" altLang="en-US" sz="1500" dirty="0"/>
              <a:t>金融庁「</a:t>
            </a:r>
            <a:r>
              <a:rPr lang="en-US" altLang="zh-TW" sz="1500" dirty="0"/>
              <a:t>2024 </a:t>
            </a:r>
            <a:r>
              <a:rPr lang="zh-TW" altLang="en-US" sz="1500" dirty="0"/>
              <a:t>事務年度金融行政方針</a:t>
            </a:r>
            <a:r>
              <a:rPr lang="ja-JP" altLang="en-US" sz="1500" dirty="0"/>
              <a:t>」</a:t>
            </a:r>
            <a:r>
              <a:rPr lang="en-US" altLang="zh-TW" sz="1400" dirty="0">
                <a:hlinkClick r:id="rId4"/>
              </a:rPr>
              <a:t>https://www.fsa.go.jp/news/r6/20240830/resultsandplans.pdf</a:t>
            </a:r>
            <a:endParaRPr lang="en-US" altLang="ja-JP" sz="1400" dirty="0">
              <a:hlinkClick r:id="rId3">
                <a:extLst>
                  <a:ext uri="{A12FA001-AC4F-418D-AE19-62706E023703}">
                    <ahyp:hlinkClr xmlns:ahyp="http://schemas.microsoft.com/office/drawing/2018/hyperlinkcolor" val="tx"/>
                  </a:ext>
                </a:extLst>
              </a:hlinkClick>
            </a:endParaRPr>
          </a:p>
        </p:txBody>
      </p:sp>
    </p:spTree>
    <p:extLst>
      <p:ext uri="{BB962C8B-B14F-4D97-AF65-F5344CB8AC3E}">
        <p14:creationId xmlns:p14="http://schemas.microsoft.com/office/powerpoint/2010/main" val="296407199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185</TotalTime>
  <Words>631</Words>
  <Application>Microsoft Office PowerPoint</Application>
  <PresentationFormat>ワイド画面</PresentationFormat>
  <Paragraphs>44</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inherit</vt:lpstr>
      <vt:lpstr>游ゴシック</vt:lpstr>
      <vt:lpstr>游ゴシック Light</vt:lpstr>
      <vt:lpstr>游明朝</vt:lpstr>
      <vt:lpstr>Arial</vt:lpstr>
      <vt:lpstr>Times New Roman</vt:lpstr>
      <vt:lpstr>Wingdings</vt:lpstr>
      <vt:lpstr>Office テーマ</vt:lpstr>
      <vt:lpstr>トピック  金融庁のサイバーセキュリティガイドライン（2024年10月公表）で求められているITガバナンス、内部統制とは</vt:lpstr>
      <vt:lpstr>参考文献</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大樹 小櫻</dc:creator>
  <cp:lastModifiedBy>大樹 小櫻</cp:lastModifiedBy>
  <cp:revision>13</cp:revision>
  <dcterms:created xsi:type="dcterms:W3CDTF">2025-01-02T03:13:43Z</dcterms:created>
  <dcterms:modified xsi:type="dcterms:W3CDTF">2025-01-02T06:19:27Z</dcterms:modified>
</cp:coreProperties>
</file>